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42"/>
  </p:notesMasterIdLst>
  <p:sldIdLst>
    <p:sldId id="256" r:id="rId3"/>
    <p:sldId id="257" r:id="rId4"/>
    <p:sldId id="290" r:id="rId5"/>
    <p:sldId id="292" r:id="rId6"/>
    <p:sldId id="291" r:id="rId7"/>
    <p:sldId id="258" r:id="rId8"/>
    <p:sldId id="327" r:id="rId9"/>
    <p:sldId id="295" r:id="rId10"/>
    <p:sldId id="328" r:id="rId11"/>
    <p:sldId id="329" r:id="rId12"/>
    <p:sldId id="299" r:id="rId13"/>
    <p:sldId id="303" r:id="rId14"/>
    <p:sldId id="330" r:id="rId15"/>
    <p:sldId id="304" r:id="rId16"/>
    <p:sldId id="309" r:id="rId17"/>
    <p:sldId id="305" r:id="rId18"/>
    <p:sldId id="306" r:id="rId19"/>
    <p:sldId id="324" r:id="rId20"/>
    <p:sldId id="307" r:id="rId21"/>
    <p:sldId id="308" r:id="rId22"/>
    <p:sldId id="310" r:id="rId23"/>
    <p:sldId id="311" r:id="rId24"/>
    <p:sldId id="312" r:id="rId25"/>
    <p:sldId id="325" r:id="rId26"/>
    <p:sldId id="313" r:id="rId27"/>
    <p:sldId id="316" r:id="rId28"/>
    <p:sldId id="317" r:id="rId29"/>
    <p:sldId id="331" r:id="rId30"/>
    <p:sldId id="318" r:id="rId31"/>
    <p:sldId id="297" r:id="rId32"/>
    <p:sldId id="298" r:id="rId33"/>
    <p:sldId id="301" r:id="rId34"/>
    <p:sldId id="302" r:id="rId35"/>
    <p:sldId id="300" r:id="rId36"/>
    <p:sldId id="319" r:id="rId37"/>
    <p:sldId id="320" r:id="rId38"/>
    <p:sldId id="321" r:id="rId39"/>
    <p:sldId id="322" r:id="rId40"/>
    <p:sldId id="323" r:id="rId4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3"/>
    </p:embeddedFont>
    <p:embeddedFont>
      <p:font typeface="Georgia" panose="02040502050405020303" pitchFamily="18" charset="0"/>
      <p:regular r:id="rId44"/>
      <p:bold r:id="rId45"/>
      <p:italic r:id="rId46"/>
      <p:boldItalic r:id="rId47"/>
    </p:embeddedFont>
    <p:embeddedFont>
      <p:font typeface="Helvetica" panose="020B060402020202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3"/>
    <p:restoredTop sz="94719"/>
  </p:normalViewPr>
  <p:slideViewPr>
    <p:cSldViewPr snapToGrid="0">
      <p:cViewPr varScale="1">
        <p:scale>
          <a:sx n="103" d="100"/>
          <a:sy n="103" d="100"/>
        </p:scale>
        <p:origin x="1243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EBBB51-D466-41B8-9558-E4610CF04F20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AB36922-AE49-4285-96C5-74D94BC3E93B}">
      <dgm:prSet phldrT="[文本]" phldr="0"/>
      <dgm:spPr/>
      <dgm:t>
        <a:bodyPr/>
        <a:lstStyle/>
        <a:p>
          <a:r>
            <a:rPr lang="en-US" dirty="0"/>
            <a:t>Time consuming</a:t>
          </a:r>
        </a:p>
      </dgm:t>
    </dgm:pt>
    <dgm:pt modelId="{36FEA010-A25B-4FE8-AA89-20A71B0E2A7F}" type="parTrans" cxnId="{4B3681BE-46F2-4033-9A12-121CB1358E5F}">
      <dgm:prSet/>
      <dgm:spPr/>
      <dgm:t>
        <a:bodyPr/>
        <a:lstStyle/>
        <a:p>
          <a:endParaRPr lang="en-US"/>
        </a:p>
      </dgm:t>
    </dgm:pt>
    <dgm:pt modelId="{DD539A78-F320-4FE8-AA36-9FA31C124C86}" type="sibTrans" cxnId="{4B3681BE-46F2-4033-9A12-121CB1358E5F}">
      <dgm:prSet/>
      <dgm:spPr/>
      <dgm:t>
        <a:bodyPr/>
        <a:lstStyle/>
        <a:p>
          <a:endParaRPr lang="en-US"/>
        </a:p>
      </dgm:t>
    </dgm:pt>
    <dgm:pt modelId="{3CF91105-2F04-4A56-AB34-8F4F93C03C7E}">
      <dgm:prSet phldrT="[文本]" phldr="0"/>
      <dgm:spPr/>
      <dgm:t>
        <a:bodyPr/>
        <a:lstStyle/>
        <a:p>
          <a:r>
            <a:rPr lang="en-US" dirty="0"/>
            <a:t>Complexity &amp; dimensionality</a:t>
          </a:r>
        </a:p>
      </dgm:t>
    </dgm:pt>
    <dgm:pt modelId="{AF9593F6-8E82-4A61-B757-A44B05E329AB}" type="parTrans" cxnId="{DD506ABF-9F46-499A-8AD0-837DF52E35DA}">
      <dgm:prSet/>
      <dgm:spPr/>
      <dgm:t>
        <a:bodyPr/>
        <a:lstStyle/>
        <a:p>
          <a:endParaRPr lang="en-US"/>
        </a:p>
      </dgm:t>
    </dgm:pt>
    <dgm:pt modelId="{EF25253A-E56F-4B03-BBD0-190C733CDAE2}" type="sibTrans" cxnId="{DD506ABF-9F46-499A-8AD0-837DF52E35DA}">
      <dgm:prSet/>
      <dgm:spPr/>
      <dgm:t>
        <a:bodyPr/>
        <a:lstStyle/>
        <a:p>
          <a:endParaRPr lang="en-US"/>
        </a:p>
      </dgm:t>
    </dgm:pt>
    <dgm:pt modelId="{03FD9C59-44A2-4EEC-86F7-9369C9F0B720}">
      <dgm:prSet phldrT="[文本]" phldr="0"/>
      <dgm:spPr/>
      <dgm:t>
        <a:bodyPr/>
        <a:lstStyle/>
        <a:p>
          <a:r>
            <a:rPr lang="en-US" dirty="0"/>
            <a:t>Ethical, legal, privacy constraints</a:t>
          </a:r>
        </a:p>
      </dgm:t>
    </dgm:pt>
    <dgm:pt modelId="{9CC065B4-9FB7-465E-B521-29E0C20ECBB3}" type="parTrans" cxnId="{CA0BEE3D-F6D6-4AA6-B601-E4132ADB6C75}">
      <dgm:prSet/>
      <dgm:spPr/>
      <dgm:t>
        <a:bodyPr/>
        <a:lstStyle/>
        <a:p>
          <a:endParaRPr lang="en-US"/>
        </a:p>
      </dgm:t>
    </dgm:pt>
    <dgm:pt modelId="{1813287D-25B9-4E56-BF45-47F8B6CA1976}" type="sibTrans" cxnId="{CA0BEE3D-F6D6-4AA6-B601-E4132ADB6C75}">
      <dgm:prSet/>
      <dgm:spPr/>
      <dgm:t>
        <a:bodyPr/>
        <a:lstStyle/>
        <a:p>
          <a:endParaRPr lang="en-US"/>
        </a:p>
      </dgm:t>
    </dgm:pt>
    <dgm:pt modelId="{62823326-1CAF-46C2-8A77-25EC7F399C0F}">
      <dgm:prSet phldrT="[文本]" phldr="0"/>
      <dgm:spPr/>
      <dgm:t>
        <a:bodyPr/>
        <a:lstStyle/>
        <a:p>
          <a:r>
            <a:rPr lang="en-US" dirty="0"/>
            <a:t>Inter-observer variability</a:t>
          </a:r>
        </a:p>
      </dgm:t>
    </dgm:pt>
    <dgm:pt modelId="{8C1CB027-5709-424A-8235-54E27E80B2C6}" type="parTrans" cxnId="{B449712D-267D-45EA-80B3-9018D4617603}">
      <dgm:prSet/>
      <dgm:spPr/>
      <dgm:t>
        <a:bodyPr/>
        <a:lstStyle/>
        <a:p>
          <a:endParaRPr lang="en-US"/>
        </a:p>
      </dgm:t>
    </dgm:pt>
    <dgm:pt modelId="{2DC5AD3E-55C4-45E4-86C3-ECCBC7C20112}" type="sibTrans" cxnId="{B449712D-267D-45EA-80B3-9018D4617603}">
      <dgm:prSet/>
      <dgm:spPr/>
      <dgm:t>
        <a:bodyPr/>
        <a:lstStyle/>
        <a:p>
          <a:endParaRPr lang="en-US"/>
        </a:p>
      </dgm:t>
    </dgm:pt>
    <dgm:pt modelId="{5F5B6AE6-1265-40F8-8348-E759325651BF}">
      <dgm:prSet phldrT="[文本]" phldr="0"/>
      <dgm:spPr/>
      <dgm:t>
        <a:bodyPr/>
        <a:lstStyle/>
        <a:p>
          <a:r>
            <a:rPr lang="en-US" dirty="0"/>
            <a:t>Expert dependence</a:t>
          </a:r>
        </a:p>
      </dgm:t>
    </dgm:pt>
    <dgm:pt modelId="{BDEEB5E7-FF07-430C-B911-646AB5BA0AC4}" type="parTrans" cxnId="{C76D5105-6178-40A8-BBAD-6034CB654307}">
      <dgm:prSet/>
      <dgm:spPr/>
      <dgm:t>
        <a:bodyPr/>
        <a:lstStyle/>
        <a:p>
          <a:endParaRPr lang="en-US"/>
        </a:p>
      </dgm:t>
    </dgm:pt>
    <dgm:pt modelId="{6C689714-FEC0-4F32-BC93-547635DE9A7E}" type="sibTrans" cxnId="{C76D5105-6178-40A8-BBAD-6034CB654307}">
      <dgm:prSet/>
      <dgm:spPr/>
      <dgm:t>
        <a:bodyPr/>
        <a:lstStyle/>
        <a:p>
          <a:endParaRPr lang="en-US"/>
        </a:p>
      </dgm:t>
    </dgm:pt>
    <dgm:pt modelId="{3F9B9315-7AF4-49B4-A374-518EEFC827B6}" type="pres">
      <dgm:prSet presAssocID="{02EBBB51-D466-41B8-9558-E4610CF04F20}" presName="cycle" presStyleCnt="0">
        <dgm:presLayoutVars>
          <dgm:dir/>
          <dgm:resizeHandles val="exact"/>
        </dgm:presLayoutVars>
      </dgm:prSet>
      <dgm:spPr/>
    </dgm:pt>
    <dgm:pt modelId="{5305028A-E0EC-4BEF-AABF-6EFC6D01493B}" type="pres">
      <dgm:prSet presAssocID="{2AB36922-AE49-4285-96C5-74D94BC3E93B}" presName="node" presStyleLbl="node1" presStyleIdx="0" presStyleCnt="5">
        <dgm:presLayoutVars>
          <dgm:bulletEnabled val="1"/>
        </dgm:presLayoutVars>
      </dgm:prSet>
      <dgm:spPr/>
    </dgm:pt>
    <dgm:pt modelId="{D6E0C343-21A9-405C-BB74-6FE013D672F4}" type="pres">
      <dgm:prSet presAssocID="{2AB36922-AE49-4285-96C5-74D94BC3E93B}" presName="spNode" presStyleCnt="0"/>
      <dgm:spPr/>
    </dgm:pt>
    <dgm:pt modelId="{5EFE4E3E-5B31-4541-96A8-D2C8632848F2}" type="pres">
      <dgm:prSet presAssocID="{DD539A78-F320-4FE8-AA36-9FA31C124C86}" presName="sibTrans" presStyleLbl="sibTrans1D1" presStyleIdx="0" presStyleCnt="5"/>
      <dgm:spPr/>
    </dgm:pt>
    <dgm:pt modelId="{305FCDBA-97F3-4455-AC58-7503D3E4B011}" type="pres">
      <dgm:prSet presAssocID="{3CF91105-2F04-4A56-AB34-8F4F93C03C7E}" presName="node" presStyleLbl="node1" presStyleIdx="1" presStyleCnt="5">
        <dgm:presLayoutVars>
          <dgm:bulletEnabled val="1"/>
        </dgm:presLayoutVars>
      </dgm:prSet>
      <dgm:spPr/>
    </dgm:pt>
    <dgm:pt modelId="{4828D233-85C2-4A08-A89B-96A869AEFA1D}" type="pres">
      <dgm:prSet presAssocID="{3CF91105-2F04-4A56-AB34-8F4F93C03C7E}" presName="spNode" presStyleCnt="0"/>
      <dgm:spPr/>
    </dgm:pt>
    <dgm:pt modelId="{7E8D33F4-5B9B-489F-B113-87807ABABF2A}" type="pres">
      <dgm:prSet presAssocID="{EF25253A-E56F-4B03-BBD0-190C733CDAE2}" presName="sibTrans" presStyleLbl="sibTrans1D1" presStyleIdx="1" presStyleCnt="5"/>
      <dgm:spPr/>
    </dgm:pt>
    <dgm:pt modelId="{8DB747CA-F002-404E-8FF1-A2015C90B05A}" type="pres">
      <dgm:prSet presAssocID="{03FD9C59-44A2-4EEC-86F7-9369C9F0B720}" presName="node" presStyleLbl="node1" presStyleIdx="2" presStyleCnt="5">
        <dgm:presLayoutVars>
          <dgm:bulletEnabled val="1"/>
        </dgm:presLayoutVars>
      </dgm:prSet>
      <dgm:spPr/>
    </dgm:pt>
    <dgm:pt modelId="{6E0F156A-B17C-4F95-8944-2DD8AE63CEA6}" type="pres">
      <dgm:prSet presAssocID="{03FD9C59-44A2-4EEC-86F7-9369C9F0B720}" presName="spNode" presStyleCnt="0"/>
      <dgm:spPr/>
    </dgm:pt>
    <dgm:pt modelId="{61038B99-0C71-4EE4-9B0C-35810CAB41A9}" type="pres">
      <dgm:prSet presAssocID="{1813287D-25B9-4E56-BF45-47F8B6CA1976}" presName="sibTrans" presStyleLbl="sibTrans1D1" presStyleIdx="2" presStyleCnt="5"/>
      <dgm:spPr/>
    </dgm:pt>
    <dgm:pt modelId="{72918FFF-818B-448B-AD96-3EB6916CE0F9}" type="pres">
      <dgm:prSet presAssocID="{62823326-1CAF-46C2-8A77-25EC7F399C0F}" presName="node" presStyleLbl="node1" presStyleIdx="3" presStyleCnt="5">
        <dgm:presLayoutVars>
          <dgm:bulletEnabled val="1"/>
        </dgm:presLayoutVars>
      </dgm:prSet>
      <dgm:spPr/>
    </dgm:pt>
    <dgm:pt modelId="{7DB1C8AC-3BCE-4A78-B060-29A5B345F602}" type="pres">
      <dgm:prSet presAssocID="{62823326-1CAF-46C2-8A77-25EC7F399C0F}" presName="spNode" presStyleCnt="0"/>
      <dgm:spPr/>
    </dgm:pt>
    <dgm:pt modelId="{CFD5D9DF-B42C-4690-9BD6-B5B5B6124382}" type="pres">
      <dgm:prSet presAssocID="{2DC5AD3E-55C4-45E4-86C3-ECCBC7C20112}" presName="sibTrans" presStyleLbl="sibTrans1D1" presStyleIdx="3" presStyleCnt="5"/>
      <dgm:spPr/>
    </dgm:pt>
    <dgm:pt modelId="{C753B9DC-F641-4CCB-B19D-653BC7FA7ACC}" type="pres">
      <dgm:prSet presAssocID="{5F5B6AE6-1265-40F8-8348-E759325651BF}" presName="node" presStyleLbl="node1" presStyleIdx="4" presStyleCnt="5">
        <dgm:presLayoutVars>
          <dgm:bulletEnabled val="1"/>
        </dgm:presLayoutVars>
      </dgm:prSet>
      <dgm:spPr/>
    </dgm:pt>
    <dgm:pt modelId="{C1F3C1AC-8981-467F-B53A-0731FFA5A8A7}" type="pres">
      <dgm:prSet presAssocID="{5F5B6AE6-1265-40F8-8348-E759325651BF}" presName="spNode" presStyleCnt="0"/>
      <dgm:spPr/>
    </dgm:pt>
    <dgm:pt modelId="{375F0C92-BF1D-42F6-9DE6-B4B588A90B3A}" type="pres">
      <dgm:prSet presAssocID="{6C689714-FEC0-4F32-BC93-547635DE9A7E}" presName="sibTrans" presStyleLbl="sibTrans1D1" presStyleIdx="4" presStyleCnt="5"/>
      <dgm:spPr/>
    </dgm:pt>
  </dgm:ptLst>
  <dgm:cxnLst>
    <dgm:cxn modelId="{C76D5105-6178-40A8-BBAD-6034CB654307}" srcId="{02EBBB51-D466-41B8-9558-E4610CF04F20}" destId="{5F5B6AE6-1265-40F8-8348-E759325651BF}" srcOrd="4" destOrd="0" parTransId="{BDEEB5E7-FF07-430C-B911-646AB5BA0AC4}" sibTransId="{6C689714-FEC0-4F32-BC93-547635DE9A7E}"/>
    <dgm:cxn modelId="{B449712D-267D-45EA-80B3-9018D4617603}" srcId="{02EBBB51-D466-41B8-9558-E4610CF04F20}" destId="{62823326-1CAF-46C2-8A77-25EC7F399C0F}" srcOrd="3" destOrd="0" parTransId="{8C1CB027-5709-424A-8235-54E27E80B2C6}" sibTransId="{2DC5AD3E-55C4-45E4-86C3-ECCBC7C20112}"/>
    <dgm:cxn modelId="{A2505431-F35C-49EF-BC9F-F953E28D5E14}" type="presOf" srcId="{02EBBB51-D466-41B8-9558-E4610CF04F20}" destId="{3F9B9315-7AF4-49B4-A374-518EEFC827B6}" srcOrd="0" destOrd="0" presId="urn:microsoft.com/office/officeart/2005/8/layout/cycle6"/>
    <dgm:cxn modelId="{82E51A34-9A48-4B93-BDB9-6F4F868F0767}" type="presOf" srcId="{5F5B6AE6-1265-40F8-8348-E759325651BF}" destId="{C753B9DC-F641-4CCB-B19D-653BC7FA7ACC}" srcOrd="0" destOrd="0" presId="urn:microsoft.com/office/officeart/2005/8/layout/cycle6"/>
    <dgm:cxn modelId="{8E3DAB35-3275-4832-9CAE-1EDA33A6DD8F}" type="presOf" srcId="{EF25253A-E56F-4B03-BBD0-190C733CDAE2}" destId="{7E8D33F4-5B9B-489F-B113-87807ABABF2A}" srcOrd="0" destOrd="0" presId="urn:microsoft.com/office/officeart/2005/8/layout/cycle6"/>
    <dgm:cxn modelId="{CA0BEE3D-F6D6-4AA6-B601-E4132ADB6C75}" srcId="{02EBBB51-D466-41B8-9558-E4610CF04F20}" destId="{03FD9C59-44A2-4EEC-86F7-9369C9F0B720}" srcOrd="2" destOrd="0" parTransId="{9CC065B4-9FB7-465E-B521-29E0C20ECBB3}" sibTransId="{1813287D-25B9-4E56-BF45-47F8B6CA1976}"/>
    <dgm:cxn modelId="{C4FFBD43-EEB7-453C-AF9B-C66152B2EE2D}" type="presOf" srcId="{03FD9C59-44A2-4EEC-86F7-9369C9F0B720}" destId="{8DB747CA-F002-404E-8FF1-A2015C90B05A}" srcOrd="0" destOrd="0" presId="urn:microsoft.com/office/officeart/2005/8/layout/cycle6"/>
    <dgm:cxn modelId="{B52A5A57-2479-4FC9-8052-6A241405B670}" type="presOf" srcId="{3CF91105-2F04-4A56-AB34-8F4F93C03C7E}" destId="{305FCDBA-97F3-4455-AC58-7503D3E4B011}" srcOrd="0" destOrd="0" presId="urn:microsoft.com/office/officeart/2005/8/layout/cycle6"/>
    <dgm:cxn modelId="{144B6778-0FF2-4F12-9E0E-5A36B7E7C658}" type="presOf" srcId="{DD539A78-F320-4FE8-AA36-9FA31C124C86}" destId="{5EFE4E3E-5B31-4541-96A8-D2C8632848F2}" srcOrd="0" destOrd="0" presId="urn:microsoft.com/office/officeart/2005/8/layout/cycle6"/>
    <dgm:cxn modelId="{D6EED799-7B59-4D40-8F38-EB15D7B47499}" type="presOf" srcId="{6C689714-FEC0-4F32-BC93-547635DE9A7E}" destId="{375F0C92-BF1D-42F6-9DE6-B4B588A90B3A}" srcOrd="0" destOrd="0" presId="urn:microsoft.com/office/officeart/2005/8/layout/cycle6"/>
    <dgm:cxn modelId="{A1AEBFBC-DADB-47E7-A749-16D07F551CFD}" type="presOf" srcId="{1813287D-25B9-4E56-BF45-47F8B6CA1976}" destId="{61038B99-0C71-4EE4-9B0C-35810CAB41A9}" srcOrd="0" destOrd="0" presId="urn:microsoft.com/office/officeart/2005/8/layout/cycle6"/>
    <dgm:cxn modelId="{4B3681BE-46F2-4033-9A12-121CB1358E5F}" srcId="{02EBBB51-D466-41B8-9558-E4610CF04F20}" destId="{2AB36922-AE49-4285-96C5-74D94BC3E93B}" srcOrd="0" destOrd="0" parTransId="{36FEA010-A25B-4FE8-AA89-20A71B0E2A7F}" sibTransId="{DD539A78-F320-4FE8-AA36-9FA31C124C86}"/>
    <dgm:cxn modelId="{DD506ABF-9F46-499A-8AD0-837DF52E35DA}" srcId="{02EBBB51-D466-41B8-9558-E4610CF04F20}" destId="{3CF91105-2F04-4A56-AB34-8F4F93C03C7E}" srcOrd="1" destOrd="0" parTransId="{AF9593F6-8E82-4A61-B757-A44B05E329AB}" sibTransId="{EF25253A-E56F-4B03-BBD0-190C733CDAE2}"/>
    <dgm:cxn modelId="{58B208F6-E3C9-4F76-B36F-EEE07E093EE8}" type="presOf" srcId="{2AB36922-AE49-4285-96C5-74D94BC3E93B}" destId="{5305028A-E0EC-4BEF-AABF-6EFC6D01493B}" srcOrd="0" destOrd="0" presId="urn:microsoft.com/office/officeart/2005/8/layout/cycle6"/>
    <dgm:cxn modelId="{27A912F9-CCA5-43B2-8E67-BF80B10014C8}" type="presOf" srcId="{2DC5AD3E-55C4-45E4-86C3-ECCBC7C20112}" destId="{CFD5D9DF-B42C-4690-9BD6-B5B5B6124382}" srcOrd="0" destOrd="0" presId="urn:microsoft.com/office/officeart/2005/8/layout/cycle6"/>
    <dgm:cxn modelId="{0E55DAFF-80B3-4DAD-9D6E-A161B3987AD7}" type="presOf" srcId="{62823326-1CAF-46C2-8A77-25EC7F399C0F}" destId="{72918FFF-818B-448B-AD96-3EB6916CE0F9}" srcOrd="0" destOrd="0" presId="urn:microsoft.com/office/officeart/2005/8/layout/cycle6"/>
    <dgm:cxn modelId="{C7257647-44A2-4993-96BB-DB0B48FAEA56}" type="presParOf" srcId="{3F9B9315-7AF4-49B4-A374-518EEFC827B6}" destId="{5305028A-E0EC-4BEF-AABF-6EFC6D01493B}" srcOrd="0" destOrd="0" presId="urn:microsoft.com/office/officeart/2005/8/layout/cycle6"/>
    <dgm:cxn modelId="{8C7D92E1-E27F-45BF-9959-3B6F48036BD8}" type="presParOf" srcId="{3F9B9315-7AF4-49B4-A374-518EEFC827B6}" destId="{D6E0C343-21A9-405C-BB74-6FE013D672F4}" srcOrd="1" destOrd="0" presId="urn:microsoft.com/office/officeart/2005/8/layout/cycle6"/>
    <dgm:cxn modelId="{1E2F84C2-8884-4E0E-8B5F-C6801812A1EA}" type="presParOf" srcId="{3F9B9315-7AF4-49B4-A374-518EEFC827B6}" destId="{5EFE4E3E-5B31-4541-96A8-D2C8632848F2}" srcOrd="2" destOrd="0" presId="urn:microsoft.com/office/officeart/2005/8/layout/cycle6"/>
    <dgm:cxn modelId="{354FE6C7-3BED-4966-9F25-5F28FBD63E74}" type="presParOf" srcId="{3F9B9315-7AF4-49B4-A374-518EEFC827B6}" destId="{305FCDBA-97F3-4455-AC58-7503D3E4B011}" srcOrd="3" destOrd="0" presId="urn:microsoft.com/office/officeart/2005/8/layout/cycle6"/>
    <dgm:cxn modelId="{F90B43EC-D3F0-49D0-BFC7-0505A5E45C01}" type="presParOf" srcId="{3F9B9315-7AF4-49B4-A374-518EEFC827B6}" destId="{4828D233-85C2-4A08-A89B-96A869AEFA1D}" srcOrd="4" destOrd="0" presId="urn:microsoft.com/office/officeart/2005/8/layout/cycle6"/>
    <dgm:cxn modelId="{65000790-CD9C-400D-B6D9-76460AC320FF}" type="presParOf" srcId="{3F9B9315-7AF4-49B4-A374-518EEFC827B6}" destId="{7E8D33F4-5B9B-489F-B113-87807ABABF2A}" srcOrd="5" destOrd="0" presId="urn:microsoft.com/office/officeart/2005/8/layout/cycle6"/>
    <dgm:cxn modelId="{725E4A09-1945-42E7-89D5-CE05714535AF}" type="presParOf" srcId="{3F9B9315-7AF4-49B4-A374-518EEFC827B6}" destId="{8DB747CA-F002-404E-8FF1-A2015C90B05A}" srcOrd="6" destOrd="0" presId="urn:microsoft.com/office/officeart/2005/8/layout/cycle6"/>
    <dgm:cxn modelId="{421F1F0E-13AA-447D-990F-2D194B5A95BA}" type="presParOf" srcId="{3F9B9315-7AF4-49B4-A374-518EEFC827B6}" destId="{6E0F156A-B17C-4F95-8944-2DD8AE63CEA6}" srcOrd="7" destOrd="0" presId="urn:microsoft.com/office/officeart/2005/8/layout/cycle6"/>
    <dgm:cxn modelId="{FF98BFD6-AA3D-4880-8F3F-0A652E666F29}" type="presParOf" srcId="{3F9B9315-7AF4-49B4-A374-518EEFC827B6}" destId="{61038B99-0C71-4EE4-9B0C-35810CAB41A9}" srcOrd="8" destOrd="0" presId="urn:microsoft.com/office/officeart/2005/8/layout/cycle6"/>
    <dgm:cxn modelId="{DE4F086E-A509-4FA7-9007-AF2AAEB69419}" type="presParOf" srcId="{3F9B9315-7AF4-49B4-A374-518EEFC827B6}" destId="{72918FFF-818B-448B-AD96-3EB6916CE0F9}" srcOrd="9" destOrd="0" presId="urn:microsoft.com/office/officeart/2005/8/layout/cycle6"/>
    <dgm:cxn modelId="{AB96EA28-D122-4F58-84B0-BED28CF49BA1}" type="presParOf" srcId="{3F9B9315-7AF4-49B4-A374-518EEFC827B6}" destId="{7DB1C8AC-3BCE-4A78-B060-29A5B345F602}" srcOrd="10" destOrd="0" presId="urn:microsoft.com/office/officeart/2005/8/layout/cycle6"/>
    <dgm:cxn modelId="{8DE56431-4954-40CE-95FB-40310C1CA810}" type="presParOf" srcId="{3F9B9315-7AF4-49B4-A374-518EEFC827B6}" destId="{CFD5D9DF-B42C-4690-9BD6-B5B5B6124382}" srcOrd="11" destOrd="0" presId="urn:microsoft.com/office/officeart/2005/8/layout/cycle6"/>
    <dgm:cxn modelId="{5F857DBD-0346-4D6B-96AE-6D7F27E675CE}" type="presParOf" srcId="{3F9B9315-7AF4-49B4-A374-518EEFC827B6}" destId="{C753B9DC-F641-4CCB-B19D-653BC7FA7ACC}" srcOrd="12" destOrd="0" presId="urn:microsoft.com/office/officeart/2005/8/layout/cycle6"/>
    <dgm:cxn modelId="{002FE631-E593-49AF-8A59-4CDB7DCD9B0F}" type="presParOf" srcId="{3F9B9315-7AF4-49B4-A374-518EEFC827B6}" destId="{C1F3C1AC-8981-467F-B53A-0731FFA5A8A7}" srcOrd="13" destOrd="0" presId="urn:microsoft.com/office/officeart/2005/8/layout/cycle6"/>
    <dgm:cxn modelId="{36DB07A7-107E-4A0C-B691-ABD863EE0BEF}" type="presParOf" srcId="{3F9B9315-7AF4-49B4-A374-518EEFC827B6}" destId="{375F0C92-BF1D-42F6-9DE6-B4B588A90B3A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05028A-E0EC-4BEF-AABF-6EFC6D01493B}">
      <dsp:nvSpPr>
        <dsp:cNvPr id="0" name=""/>
        <dsp:cNvSpPr/>
      </dsp:nvSpPr>
      <dsp:spPr>
        <a:xfrm>
          <a:off x="2040493" y="745"/>
          <a:ext cx="1097366" cy="71328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Time consuming</a:t>
          </a:r>
        </a:p>
      </dsp:txBody>
      <dsp:txXfrm>
        <a:off x="2075313" y="35565"/>
        <a:ext cx="1027726" cy="643647"/>
      </dsp:txXfrm>
    </dsp:sp>
    <dsp:sp modelId="{5EFE4E3E-5B31-4541-96A8-D2C8632848F2}">
      <dsp:nvSpPr>
        <dsp:cNvPr id="0" name=""/>
        <dsp:cNvSpPr/>
      </dsp:nvSpPr>
      <dsp:spPr>
        <a:xfrm>
          <a:off x="1163855" y="357389"/>
          <a:ext cx="2850642" cy="2850642"/>
        </a:xfrm>
        <a:custGeom>
          <a:avLst/>
          <a:gdLst/>
          <a:ahLst/>
          <a:cxnLst/>
          <a:rect l="0" t="0" r="0" b="0"/>
          <a:pathLst>
            <a:path>
              <a:moveTo>
                <a:pt x="1981545" y="113012"/>
              </a:moveTo>
              <a:arcTo wR="1425321" hR="1425321" stAng="17578185" swAng="1961900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5FCDBA-97F3-4455-AC58-7503D3E4B011}">
      <dsp:nvSpPr>
        <dsp:cNvPr id="0" name=""/>
        <dsp:cNvSpPr/>
      </dsp:nvSpPr>
      <dsp:spPr>
        <a:xfrm>
          <a:off x="3396055" y="985618"/>
          <a:ext cx="1097366" cy="71328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Complexity &amp; dimensionality</a:t>
          </a:r>
        </a:p>
      </dsp:txBody>
      <dsp:txXfrm>
        <a:off x="3430875" y="1020438"/>
        <a:ext cx="1027726" cy="643647"/>
      </dsp:txXfrm>
    </dsp:sp>
    <dsp:sp modelId="{7E8D33F4-5B9B-489F-B113-87807ABABF2A}">
      <dsp:nvSpPr>
        <dsp:cNvPr id="0" name=""/>
        <dsp:cNvSpPr/>
      </dsp:nvSpPr>
      <dsp:spPr>
        <a:xfrm>
          <a:off x="1163855" y="357389"/>
          <a:ext cx="2850642" cy="2850642"/>
        </a:xfrm>
        <a:custGeom>
          <a:avLst/>
          <a:gdLst/>
          <a:ahLst/>
          <a:cxnLst/>
          <a:rect l="0" t="0" r="0" b="0"/>
          <a:pathLst>
            <a:path>
              <a:moveTo>
                <a:pt x="2848684" y="1350628"/>
              </a:moveTo>
              <a:arcTo wR="1425321" hR="1425321" stAng="21419766" swAng="2196581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B747CA-F002-404E-8FF1-A2015C90B05A}">
      <dsp:nvSpPr>
        <dsp:cNvPr id="0" name=""/>
        <dsp:cNvSpPr/>
      </dsp:nvSpPr>
      <dsp:spPr>
        <a:xfrm>
          <a:off x="2878276" y="2579176"/>
          <a:ext cx="1097366" cy="71328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Ethical, legal, privacy constraints</a:t>
          </a:r>
        </a:p>
      </dsp:txBody>
      <dsp:txXfrm>
        <a:off x="2913096" y="2613996"/>
        <a:ext cx="1027726" cy="643647"/>
      </dsp:txXfrm>
    </dsp:sp>
    <dsp:sp modelId="{61038B99-0C71-4EE4-9B0C-35810CAB41A9}">
      <dsp:nvSpPr>
        <dsp:cNvPr id="0" name=""/>
        <dsp:cNvSpPr/>
      </dsp:nvSpPr>
      <dsp:spPr>
        <a:xfrm>
          <a:off x="1163855" y="357389"/>
          <a:ext cx="2850642" cy="2850642"/>
        </a:xfrm>
        <a:custGeom>
          <a:avLst/>
          <a:gdLst/>
          <a:ahLst/>
          <a:cxnLst/>
          <a:rect l="0" t="0" r="0" b="0"/>
          <a:pathLst>
            <a:path>
              <a:moveTo>
                <a:pt x="1708756" y="2822176"/>
              </a:moveTo>
              <a:arcTo wR="1425321" hR="1425321" stAng="4711791" swAng="1376418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918FFF-818B-448B-AD96-3EB6916CE0F9}">
      <dsp:nvSpPr>
        <dsp:cNvPr id="0" name=""/>
        <dsp:cNvSpPr/>
      </dsp:nvSpPr>
      <dsp:spPr>
        <a:xfrm>
          <a:off x="1202711" y="2579176"/>
          <a:ext cx="1097366" cy="71328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Inter-observer variability</a:t>
          </a:r>
        </a:p>
      </dsp:txBody>
      <dsp:txXfrm>
        <a:off x="1237531" y="2613996"/>
        <a:ext cx="1027726" cy="643647"/>
      </dsp:txXfrm>
    </dsp:sp>
    <dsp:sp modelId="{CFD5D9DF-B42C-4690-9BD6-B5B5B6124382}">
      <dsp:nvSpPr>
        <dsp:cNvPr id="0" name=""/>
        <dsp:cNvSpPr/>
      </dsp:nvSpPr>
      <dsp:spPr>
        <a:xfrm>
          <a:off x="1163855" y="357389"/>
          <a:ext cx="2850642" cy="2850642"/>
        </a:xfrm>
        <a:custGeom>
          <a:avLst/>
          <a:gdLst/>
          <a:ahLst/>
          <a:cxnLst/>
          <a:rect l="0" t="0" r="0" b="0"/>
          <a:pathLst>
            <a:path>
              <a:moveTo>
                <a:pt x="238220" y="2214201"/>
              </a:moveTo>
              <a:arcTo wR="1425321" hR="1425321" stAng="8783653" swAng="2196581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53B9DC-F641-4CCB-B19D-653BC7FA7ACC}">
      <dsp:nvSpPr>
        <dsp:cNvPr id="0" name=""/>
        <dsp:cNvSpPr/>
      </dsp:nvSpPr>
      <dsp:spPr>
        <a:xfrm>
          <a:off x="684932" y="985618"/>
          <a:ext cx="1097366" cy="71328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Expert dependence</a:t>
          </a:r>
        </a:p>
      </dsp:txBody>
      <dsp:txXfrm>
        <a:off x="719752" y="1020438"/>
        <a:ext cx="1027726" cy="643647"/>
      </dsp:txXfrm>
    </dsp:sp>
    <dsp:sp modelId="{375F0C92-BF1D-42F6-9DE6-B4B588A90B3A}">
      <dsp:nvSpPr>
        <dsp:cNvPr id="0" name=""/>
        <dsp:cNvSpPr/>
      </dsp:nvSpPr>
      <dsp:spPr>
        <a:xfrm>
          <a:off x="1163855" y="357389"/>
          <a:ext cx="2850642" cy="2850642"/>
        </a:xfrm>
        <a:custGeom>
          <a:avLst/>
          <a:gdLst/>
          <a:ahLst/>
          <a:cxnLst/>
          <a:rect l="0" t="0" r="0" b="0"/>
          <a:pathLst>
            <a:path>
              <a:moveTo>
                <a:pt x="248313" y="621459"/>
              </a:moveTo>
              <a:arcTo wR="1425321" hR="1425321" stAng="12859915" swAng="1961900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d5add26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2ad5add26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80AB3138-04C1-DEEA-36CA-464BAA0E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0C361B39-9E49-C749-6B4B-D78455917A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4549E8F3-55C4-DB91-7572-D69E0C08A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18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9FF03A2E-B855-FF81-CD2A-9A23BFD4F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9AFDEEC6-0CDD-C77E-EB04-4F1AD5AFF0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65A7F56F-EBF0-EA87-C218-A355A9DD24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03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0B971CBD-6464-9B60-881B-15C87BAE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33A9E9F1-B5CB-04D4-F0C9-3DEE617750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02F1E298-C679-E780-B43D-9155333858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85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6B1C1363-82BC-89D4-6682-4039CE37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5586A051-2D7A-583A-6ACB-46A33567B6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A4493818-0441-CBC1-9CAF-11B46BF643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004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ABCFE54A-6FCD-BC41-A644-148B99070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052F5835-0882-BF49-D7B6-A3CFB7CC49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10F5FFEB-C9C8-2590-03DC-C8D7949791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88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A8665412-FEDD-6C59-F1E5-D5AC6CEA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6E9B48AC-ED72-55C6-1E71-0F5C2CACC1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C1FC4950-5EBD-1313-1564-A2B75574FA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55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DCB9B60F-72F5-66AE-A05D-D685DD7EC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DE7F0A80-0469-7D5E-B664-95FE8F31F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49FD4218-3F74-25A1-0607-C635A2CC31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6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031C8EB7-4FB8-389D-C0CA-685C07C77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C9A7F0DC-A014-2D8A-75B6-989203088C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48EB5AF9-1938-1835-8482-81B649FA4C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34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516B99B4-83CA-FA77-05E1-11163052A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734DC582-F462-01AF-BC0D-C5664513BA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57E0484F-8F35-30EF-CFF7-2F6E607AB6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28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928BBBDE-2F91-C473-4052-2DA0976AA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71C2A988-2D5B-20DB-133F-1C9C93B86E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90FF5851-D2CA-3DC7-BF54-6810749E10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18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d5add26d1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ad5add26d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6E84BADF-8E64-71C3-3338-35B4EC87E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691D1C55-C46D-2085-E4A0-449D393F8E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4D483A99-A79B-8AF4-C645-E765592D23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51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99B8C8F7-B4D2-77A3-7AF4-1A9F5E554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A35D087A-232B-D149-3D9A-132B66CB10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4FC8DA73-60C6-6D1F-444C-F6E72147D2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92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B4A6E3ED-C4F0-099A-A685-6673BAD3C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DB7AA1BC-132C-FAF1-CDDE-87E41CD4EF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6A7B152E-01AE-6C42-BB7C-7C8B7F5F2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59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BBF52028-D015-1B7F-B054-3B18275C6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A5D39F25-E884-73BF-E348-4B4C4520C3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A598DD8D-7A8E-B172-1015-2C0311800B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07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DDA6A889-FC1C-D4D1-0562-6AF63D22D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893CB072-0CBB-CF12-32EF-0FCA89269F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E6270FCF-3CEF-D2A3-629A-93C6B78A75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89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C41D6ECA-6185-5B05-5656-09A472AD1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0D845523-B2BE-9E1A-3BD4-F16976583D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6DED557E-F445-5C11-8BB9-E8A1131B4B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67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9B352969-B8BF-C426-C00D-D1CA5149A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3C17E863-F4E2-5931-B706-30C2344A4A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95FB10B9-9218-22B9-8CC0-A27C421890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454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DCB9A678-3C89-9CE9-FA1B-6D32E771F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75D46B8A-060F-2462-7CC6-94D7DFAE6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8BD0A07C-66C2-7C93-7410-CF8D8774E7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705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D6AB5760-6CF1-17FF-DD6C-42A4614AE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A3734EAB-DDA0-D02C-5B6F-E152B75061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3813E789-6451-03F8-19D7-E38C8857FE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97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A1999A28-5CC4-1F9D-9BBD-4729D0B5B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52510D8F-17EF-9B09-BBC4-E6EA3D5F19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72EAF425-C900-0CBB-AECC-CAA3D146F3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10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AD324885-0D68-E081-951D-E4771AD92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10B01E5F-2561-6796-44C5-BC1044A03D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5C01DB72-BD6D-4979-B232-C01B7AF479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57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CA9785A5-CC27-2687-C140-2F83679F3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17F75E13-FD3D-8F6F-A525-41B94931E8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078A2A56-B6D0-BF3C-D346-0F33D7D539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115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FF750B8A-6666-8965-3A22-A673452A6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25D60519-3FBF-B839-0257-FB6A813909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4535326C-14BD-0AF5-E57F-0A81B7138E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127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9468ACF5-7229-B2E7-2AA5-320ACEC08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681166B3-EA15-D40F-3CD7-CDB6FCDD63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0CCD6CAF-568E-AD1F-0C66-B0F3EF398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56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D81F88F8-5704-8925-4900-433917851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181F6162-D719-43C3-2477-7D7D2BDE7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E80A5BA4-6B26-5AA1-3825-876BD66658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590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754FA4F9-9D91-CE08-8F37-BCA86777B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1D6EC673-E987-EEB3-7703-74EE8D42F4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28769388-40FA-F205-E6ED-3182C5883D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30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C0B3D67E-AA85-BA91-03CF-78CA19F3E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2DAF581A-824E-3C99-F78D-60F79524C0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4675EBE5-5B7B-4C30-9879-D2C2DFF552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65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1E515A3A-8B02-C5F9-BC63-A43E018FB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09AAF818-134B-2500-4AD8-0656910C17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A46AAE1A-F7DF-1309-B4D2-CD6E64E179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283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CA6CCAE2-AE1A-DA0A-076A-AAE689BFB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6CB8EF00-F995-B94E-4E57-8A44553764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41E82FCD-CFB1-CAF1-AC1D-26D166349A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944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ED8CA162-2E09-35CD-D9FA-FA50C946C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A9A94F34-A26F-57FD-9501-6B5477B48D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44328CE3-95E8-D0E0-F818-067F0D6F58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830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6681E9CC-5537-1AB2-45D8-4EFDB6F3D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D9D3A349-20C6-DCB2-C9AC-F059ECC1CD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DB8288A5-A6B3-584C-C351-EDD138E985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03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D0C816E9-D564-2CAA-573A-9302BB9F3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97636A5E-6A9D-3BA4-0552-E8CCCD62A9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BD975A74-4C22-780A-F85F-344C0AF262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76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0E64A138-E569-29C8-F290-E980DBE88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86510B2C-1ADE-8927-967C-4BBA4668DF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866E866C-081F-311F-66EF-DAE27538B5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71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0D327312-F01C-06D5-2C88-B8DBB509F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7A3CE3FF-6B7A-0572-2F67-38405E9CFE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9A9AD52A-87E7-7A7D-10F0-06E84C761D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28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1F9D5EA7-9E72-0FD7-EDA7-229DF2973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DDCA1795-4B1D-743C-B9FE-5FA7C78021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F90CD6E9-0F10-D7D2-18B3-D0CC1C7AF8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24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734BDF1E-0F36-19B5-F675-6C07972A9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d5add26d1_0_137:notes">
            <a:extLst>
              <a:ext uri="{FF2B5EF4-FFF2-40B4-BE49-F238E27FC236}">
                <a16:creationId xmlns:a16="http://schemas.microsoft.com/office/drawing/2014/main" id="{707A382C-A568-0378-9AC9-A8D1D4664D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d5add26d1_0_137:notes">
            <a:extLst>
              <a:ext uri="{FF2B5EF4-FFF2-40B4-BE49-F238E27FC236}">
                <a16:creationId xmlns:a16="http://schemas.microsoft.com/office/drawing/2014/main" id="{02B059B2-5B49-66CC-09B1-8D09D04A6B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48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banner">
  <p:cSld name="Large bann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152446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DBE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A4DB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2606039"/>
            <a:ext cx="7886700" cy="20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53" name="Google Shape;53;p13"/>
          <p:cNvGrpSpPr/>
          <p:nvPr/>
        </p:nvGrpSpPr>
        <p:grpSpPr>
          <a:xfrm>
            <a:off x="0" y="0"/>
            <a:ext cx="9143999" cy="1235075"/>
            <a:chOff x="0" y="-66259"/>
            <a:chExt cx="9143999" cy="1235075"/>
          </a:xfrm>
        </p:grpSpPr>
        <p:sp>
          <p:nvSpPr>
            <p:cNvPr id="54" name="Google Shape;54;p13"/>
            <p:cNvSpPr/>
            <p:nvPr/>
          </p:nvSpPr>
          <p:spPr>
            <a:xfrm>
              <a:off x="0" y="-66259"/>
              <a:ext cx="9143999" cy="1235075"/>
            </a:xfrm>
            <a:custGeom>
              <a:avLst/>
              <a:gdLst/>
              <a:ahLst/>
              <a:cxnLst/>
              <a:rect l="l" t="t" r="r" b="b"/>
              <a:pathLst>
                <a:path w="1123" h="151" extrusionOk="0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4DBE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" name="Google Shape;55;p1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6420182" y="514785"/>
              <a:ext cx="257986" cy="3031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287999" y="288000"/>
            <a:ext cx="548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banner">
  <p:cSld name="Large bann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28650" y="152446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DBE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A4DB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628650" y="2606039"/>
            <a:ext cx="7886700" cy="20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3" name="Google Shape;63;p15"/>
          <p:cNvGrpSpPr/>
          <p:nvPr/>
        </p:nvGrpSpPr>
        <p:grpSpPr>
          <a:xfrm>
            <a:off x="0" y="0"/>
            <a:ext cx="9143999" cy="1235075"/>
            <a:chOff x="0" y="-66259"/>
            <a:chExt cx="9143999" cy="1235075"/>
          </a:xfrm>
        </p:grpSpPr>
        <p:sp>
          <p:nvSpPr>
            <p:cNvPr id="64" name="Google Shape;64;p15"/>
            <p:cNvSpPr/>
            <p:nvPr/>
          </p:nvSpPr>
          <p:spPr>
            <a:xfrm>
              <a:off x="0" y="-66259"/>
              <a:ext cx="9143999" cy="1235075"/>
            </a:xfrm>
            <a:custGeom>
              <a:avLst/>
              <a:gdLst/>
              <a:ahLst/>
              <a:cxnLst/>
              <a:rect l="l" t="t" r="r" b="b"/>
              <a:pathLst>
                <a:path w="1123" h="151" extrusionOk="0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4DBE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" name="Google Shape;65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6420182" y="514785"/>
              <a:ext cx="257986" cy="3031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287999" y="288000"/>
            <a:ext cx="548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in banner">
  <p:cSld name="1_Thin bann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9840" y="994718"/>
            <a:ext cx="8087400" cy="3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grpSp>
        <p:nvGrpSpPr>
          <p:cNvPr id="69" name="Google Shape;69;p16"/>
          <p:cNvGrpSpPr/>
          <p:nvPr/>
        </p:nvGrpSpPr>
        <p:grpSpPr>
          <a:xfrm>
            <a:off x="0" y="-1588"/>
            <a:ext cx="9143999" cy="741363"/>
            <a:chOff x="0" y="-1588"/>
            <a:chExt cx="9143999" cy="741363"/>
          </a:xfrm>
        </p:grpSpPr>
        <p:sp>
          <p:nvSpPr>
            <p:cNvPr id="70" name="Google Shape;70;p16"/>
            <p:cNvSpPr/>
            <p:nvPr/>
          </p:nvSpPr>
          <p:spPr>
            <a:xfrm>
              <a:off x="0" y="-1588"/>
              <a:ext cx="9143999" cy="741363"/>
            </a:xfrm>
            <a:custGeom>
              <a:avLst/>
              <a:gdLst/>
              <a:ahLst/>
              <a:cxnLst/>
              <a:rect l="l" t="t" r="r" b="b"/>
              <a:pathLst>
                <a:path w="1123" h="90" extrusionOk="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4DBE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1" name="Google Shape;71;p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" name="Google Shape;72;p16"/>
          <p:cNvSpPr txBox="1">
            <a:spLocks noGrp="1"/>
          </p:cNvSpPr>
          <p:nvPr>
            <p:ph type="body" idx="2"/>
          </p:nvPr>
        </p:nvSpPr>
        <p:spPr>
          <a:xfrm>
            <a:off x="216000" y="216000"/>
            <a:ext cx="548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banner">
  <p:cSld name="No banner">
    <p:bg>
      <p:bgPr>
        <a:solidFill>
          <a:srgbClr val="A4DBE8">
            <a:alpha val="9800"/>
          </a:srgbClr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28649" y="519484"/>
            <a:ext cx="78867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628650" y="1384631"/>
            <a:ext cx="3886200" cy="3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629150" y="1384630"/>
            <a:ext cx="3886200" cy="3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-1" y="1"/>
            <a:ext cx="9144000" cy="333300"/>
          </a:xfrm>
          <a:prstGeom prst="rect">
            <a:avLst/>
          </a:prstGeom>
          <a:solidFill>
            <a:srgbClr val="A4DB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reframe banner">
  <p:cSld name="Wireframe banner">
    <p:bg>
      <p:bgPr>
        <a:solidFill>
          <a:srgbClr val="A4DBE8">
            <a:alpha val="9800"/>
          </a:srgbClr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1038713"/>
            <a:ext cx="78867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2012185"/>
            <a:ext cx="3886200" cy="26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2012185"/>
            <a:ext cx="3886200" cy="26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2" name="Google Shape;8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34658"/>
            <a:ext cx="9144003" cy="40939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548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n banner">
  <p:cSld name="Thin bann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>
            <a:spLocks noGrp="1"/>
          </p:cNvSpPr>
          <p:nvPr>
            <p:ph type="pic" idx="2"/>
          </p:nvPr>
        </p:nvSpPr>
        <p:spPr>
          <a:xfrm>
            <a:off x="3887391" y="994718"/>
            <a:ext cx="4629300" cy="3745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629841" y="994718"/>
            <a:ext cx="2949300" cy="3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4DBE8"/>
              </a:buClr>
              <a:buSzPts val="3200"/>
              <a:buNone/>
              <a:defRPr sz="3200">
                <a:solidFill>
                  <a:srgbClr val="A4DBE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grpSp>
        <p:nvGrpSpPr>
          <p:cNvPr id="87" name="Google Shape;87;p19"/>
          <p:cNvGrpSpPr/>
          <p:nvPr/>
        </p:nvGrpSpPr>
        <p:grpSpPr>
          <a:xfrm>
            <a:off x="0" y="-1588"/>
            <a:ext cx="9143999" cy="741363"/>
            <a:chOff x="0" y="-1588"/>
            <a:chExt cx="9143999" cy="741363"/>
          </a:xfrm>
        </p:grpSpPr>
        <p:sp>
          <p:nvSpPr>
            <p:cNvPr id="88" name="Google Shape;88;p19"/>
            <p:cNvSpPr/>
            <p:nvPr/>
          </p:nvSpPr>
          <p:spPr>
            <a:xfrm>
              <a:off x="0" y="-1588"/>
              <a:ext cx="9143999" cy="741363"/>
            </a:xfrm>
            <a:custGeom>
              <a:avLst/>
              <a:gdLst/>
              <a:ahLst/>
              <a:cxnLst/>
              <a:rect l="l" t="t" r="r" b="b"/>
              <a:pathLst>
                <a:path w="1123" h="90" extrusionOk="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4DBE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9" name="Google Shape;89;p1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Google Shape;90;p19"/>
          <p:cNvSpPr txBox="1">
            <a:spLocks noGrp="1"/>
          </p:cNvSpPr>
          <p:nvPr>
            <p:ph type="body" idx="3"/>
          </p:nvPr>
        </p:nvSpPr>
        <p:spPr>
          <a:xfrm>
            <a:off x="216000" y="216000"/>
            <a:ext cx="548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500742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/>
          <p:nvPr/>
        </p:nvSpPr>
        <p:spPr>
          <a:xfrm>
            <a:off x="165187" y="165584"/>
            <a:ext cx="3216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7.wdp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11" Type="http://schemas.microsoft.com/office/2007/relationships/hdphoto" Target="../media/hdphoto5.wdp"/><Relationship Id="rId5" Type="http://schemas.openxmlformats.org/officeDocument/2006/relationships/image" Target="../media/image14.png"/><Relationship Id="rId15" Type="http://schemas.microsoft.com/office/2007/relationships/hdphoto" Target="../media/hdphoto9.wdp"/><Relationship Id="rId10" Type="http://schemas.microsoft.com/office/2007/relationships/hdphoto" Target="../media/hdphoto4.wdp"/><Relationship Id="rId4" Type="http://schemas.openxmlformats.org/officeDocument/2006/relationships/image" Target="../media/image13.png"/><Relationship Id="rId9" Type="http://schemas.microsoft.com/office/2007/relationships/hdphoto" Target="../media/hdphoto3.wdp"/><Relationship Id="rId1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TQ-001/MPHY0050/blob/main/Lecture4/Practical_Active_Learning.ipyn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hyperlink" Target="https://github.com/TQ-001/MPHY0050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TQ-001/MPHY0050/blob/main/Lecture4/Practical_2_Active_Learning_DensitySampling.ipynb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github.com/TQ-001/MPHY0050" TargetMode="Externa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TQ-001/MPHY0050/blob/main/Lecture4/Practical_3_Active_Learning_DiversitySampling.ipynb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github.com/TQ-001/MPHY0050" TargetMode="Externa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oi.org/10.1093/nsr/nwx106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oi.org/10.1093/nsr/nwx10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199953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A4DBE8"/>
              </a:buClr>
              <a:buSzPts val="3200"/>
              <a:buFont typeface="Arial"/>
              <a:buNone/>
            </a:pPr>
            <a:r>
              <a:rPr lang="en-GB" sz="3000"/>
              <a:t>Weak Supervision </a:t>
            </a:r>
            <a:r>
              <a:rPr lang="en-GB" sz="3000" dirty="0"/>
              <a:t>and </a:t>
            </a:r>
            <a:r>
              <a:rPr lang="en-GB" sz="3000"/>
              <a:t>Active Learning</a:t>
            </a:r>
            <a:endParaRPr sz="3000" dirty="0"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2"/>
          </p:nvPr>
        </p:nvSpPr>
        <p:spPr>
          <a:xfrm>
            <a:off x="287999" y="288000"/>
            <a:ext cx="548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 b="1" dirty="0"/>
              <a:t>MPHY0050 – Applied AI for Medical Imaging</a:t>
            </a:r>
            <a:endParaRPr b="1" dirty="0"/>
          </a:p>
        </p:txBody>
      </p:sp>
      <p:sp>
        <p:nvSpPr>
          <p:cNvPr id="97" name="Google Shape;97;p20"/>
          <p:cNvSpPr txBox="1"/>
          <p:nvPr/>
        </p:nvSpPr>
        <p:spPr>
          <a:xfrm>
            <a:off x="3315149" y="2496638"/>
            <a:ext cx="251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21 Jan 2026 - Session 4</a:t>
            </a:r>
            <a:endParaRPr sz="15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F268189-6C0F-7213-106A-EC18FBB0488B}"/>
              </a:ext>
            </a:extLst>
          </p:cNvPr>
          <p:cNvSpPr txBox="1">
            <a:spLocks/>
          </p:cNvSpPr>
          <p:nvPr/>
        </p:nvSpPr>
        <p:spPr>
          <a:xfrm>
            <a:off x="628648" y="3231929"/>
            <a:ext cx="7886701" cy="1377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0000" indent="-90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500"/>
              </a:spcAft>
              <a:buNone/>
            </a:pPr>
            <a:r>
              <a:rPr lang="en-US" sz="1800" dirty="0">
                <a:latin typeface="Georgia" panose="02040502050405020303" pitchFamily="18" charset="0"/>
              </a:rPr>
              <a:t>Tianqi Yang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400" dirty="0">
                <a:latin typeface="Georgia" panose="02040502050405020303" pitchFamily="18" charset="0"/>
              </a:rPr>
              <a:t>Research Fellow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1400" b="0" dirty="0">
                <a:latin typeface="Georgia" panose="02040502050405020303" pitchFamily="18" charset="0"/>
              </a:rPr>
              <a:t>UCL Hawkes Institute,</a:t>
            </a:r>
            <a:br>
              <a:rPr lang="en-GB" sz="1400" dirty="0">
                <a:latin typeface="Georgia" panose="02040502050405020303" pitchFamily="18" charset="0"/>
              </a:rPr>
            </a:br>
            <a:r>
              <a:rPr lang="en-GB" sz="1400" b="0" dirty="0">
                <a:latin typeface="Georgia" panose="02040502050405020303" pitchFamily="18" charset="0"/>
              </a:rPr>
              <a:t>Computer Science,</a:t>
            </a:r>
            <a:br>
              <a:rPr lang="en-GB" sz="1400" dirty="0">
                <a:latin typeface="Georgia" panose="02040502050405020303" pitchFamily="18" charset="0"/>
              </a:rPr>
            </a:br>
            <a:r>
              <a:rPr lang="en-GB" sz="1400" b="0" dirty="0">
                <a:latin typeface="Georgia" panose="02040502050405020303" pitchFamily="18" charset="0"/>
              </a:rPr>
              <a:t>University College London, UK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2AB6A3DB-3A99-BBB6-653C-0593D82AC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29E07434-B3A9-87DE-CAC3-2DD679C43EC0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Incomplete Supervision</a:t>
            </a:r>
          </a:p>
        </p:txBody>
      </p:sp>
      <p:sp>
        <p:nvSpPr>
          <p:cNvPr id="10" name="Oval 1">
            <a:extLst>
              <a:ext uri="{FF2B5EF4-FFF2-40B4-BE49-F238E27FC236}">
                <a16:creationId xmlns:a16="http://schemas.microsoft.com/office/drawing/2014/main" id="{ABD062A4-B5AE-4AE4-1A8D-EA0B48D4ADA4}"/>
              </a:ext>
            </a:extLst>
          </p:cNvPr>
          <p:cNvSpPr>
            <a:spLocks noChangeAspect="1"/>
          </p:cNvSpPr>
          <p:nvPr/>
        </p:nvSpPr>
        <p:spPr>
          <a:xfrm>
            <a:off x="838200" y="1111075"/>
            <a:ext cx="1614380" cy="161438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Active</a:t>
            </a:r>
          </a:p>
          <a:p>
            <a:pPr algn="ctr"/>
            <a:r>
              <a:rPr lang="en-GB" sz="1800" dirty="0">
                <a:solidFill>
                  <a:schemeClr val="tx1"/>
                </a:solidFill>
              </a:rPr>
              <a:t>Learning</a:t>
            </a:r>
          </a:p>
        </p:txBody>
      </p:sp>
      <p:sp>
        <p:nvSpPr>
          <p:cNvPr id="11" name="Oval 1">
            <a:extLst>
              <a:ext uri="{FF2B5EF4-FFF2-40B4-BE49-F238E27FC236}">
                <a16:creationId xmlns:a16="http://schemas.microsoft.com/office/drawing/2014/main" id="{9EF6E5EB-AB4E-EB7C-17EC-29526A9BFFE1}"/>
              </a:ext>
            </a:extLst>
          </p:cNvPr>
          <p:cNvSpPr>
            <a:spLocks noChangeAspect="1"/>
          </p:cNvSpPr>
          <p:nvPr/>
        </p:nvSpPr>
        <p:spPr>
          <a:xfrm>
            <a:off x="838200" y="3044050"/>
            <a:ext cx="1586300" cy="15863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Semi-supervised</a:t>
            </a:r>
          </a:p>
          <a:p>
            <a:pPr algn="ctr"/>
            <a:r>
              <a:rPr lang="en-GB" sz="1800" dirty="0">
                <a:solidFill>
                  <a:schemeClr val="tx1"/>
                </a:solidFill>
              </a:rPr>
              <a:t>Learning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4DA323-767F-F47C-709A-99D9D0AD8E16}"/>
              </a:ext>
            </a:extLst>
          </p:cNvPr>
          <p:cNvSpPr txBox="1"/>
          <p:nvPr/>
        </p:nvSpPr>
        <p:spPr>
          <a:xfrm>
            <a:off x="2707780" y="1441211"/>
            <a:ext cx="61314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Involve 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humans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in 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strategically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selecting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additional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labeled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data. It focuses on 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unlabelled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data points expected to provide the most 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informative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insights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to the model resulting 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new labels enhance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the model's performance.</a:t>
            </a:r>
            <a:endParaRPr 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E32E5CE-4A3A-78EF-4E82-7D8A81550381}"/>
              </a:ext>
            </a:extLst>
          </p:cNvPr>
          <p:cNvSpPr txBox="1"/>
          <p:nvPr/>
        </p:nvSpPr>
        <p:spPr>
          <a:xfrm>
            <a:off x="2707780" y="3460248"/>
            <a:ext cx="59751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Trains models using a </a:t>
            </a:r>
            <a:r>
              <a:rPr lang="en-US" b="1" dirty="0"/>
              <a:t>small amount of labeled data </a:t>
            </a:r>
            <a:r>
              <a:rPr lang="en-US" dirty="0"/>
              <a:t>and a </a:t>
            </a:r>
            <a:r>
              <a:rPr lang="en-US" b="1" dirty="0"/>
              <a:t>large amount of unlabeled data</a:t>
            </a:r>
            <a:r>
              <a:rPr lang="en-US" dirty="0"/>
              <a:t>, reducing the need for extensive </a:t>
            </a:r>
            <a:r>
              <a:rPr lang="en-US" b="1" dirty="0"/>
              <a:t>manual annotation</a:t>
            </a:r>
            <a:r>
              <a:rPr lang="en-US" dirty="0"/>
              <a:t> while leveraging abundant raw data to understand overall patterns and structures.</a:t>
            </a:r>
          </a:p>
        </p:txBody>
      </p:sp>
    </p:spTree>
    <p:extLst>
      <p:ext uri="{BB962C8B-B14F-4D97-AF65-F5344CB8AC3E}">
        <p14:creationId xmlns:p14="http://schemas.microsoft.com/office/powerpoint/2010/main" val="129664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6A7BB03E-22AD-2CBF-6789-3A42673F4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F6DFB062-9A8C-34AF-836C-35E668B22084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Strategies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09B8B80-CD00-DFEB-8626-9ACCA7F82DED}"/>
              </a:ext>
            </a:extLst>
          </p:cNvPr>
          <p:cNvSpPr>
            <a:spLocks noChangeAspect="1"/>
          </p:cNvSpPr>
          <p:nvPr/>
        </p:nvSpPr>
        <p:spPr>
          <a:xfrm>
            <a:off x="3842950" y="1042460"/>
            <a:ext cx="1368000" cy="1368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Active</a:t>
            </a:r>
          </a:p>
          <a:p>
            <a:pPr algn="ctr"/>
            <a:r>
              <a:rPr lang="en-GB" sz="1800" b="1" dirty="0">
                <a:solidFill>
                  <a:schemeClr val="tx1"/>
                </a:solidFill>
              </a:rPr>
              <a:t>Learning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C9908C9-ADE4-5DA1-98E9-679EEF7E1B59}"/>
              </a:ext>
            </a:extLst>
          </p:cNvPr>
          <p:cNvSpPr/>
          <p:nvPr/>
        </p:nvSpPr>
        <p:spPr>
          <a:xfrm>
            <a:off x="924560" y="2987040"/>
            <a:ext cx="2306320" cy="16865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Uncertainty Sampling</a:t>
            </a:r>
          </a:p>
          <a:p>
            <a:pPr algn="ctr"/>
            <a:endParaRPr lang="en-GB" b="1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Label data points where the current model is </a:t>
            </a:r>
            <a:r>
              <a:rPr lang="en-GB" b="1" dirty="0">
                <a:solidFill>
                  <a:schemeClr val="tx1"/>
                </a:solidFill>
                <a:effectLst/>
                <a:latin typeface="Helvetica" pitchFamily="2" charset="0"/>
              </a:rPr>
              <a:t>least certain</a:t>
            </a:r>
            <a:endParaRPr lang="en-GB" b="1" dirty="0">
              <a:solidFill>
                <a:schemeClr val="tx1"/>
              </a:solidFill>
            </a:endParaRPr>
          </a:p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6F4F7A5-0F42-47AE-5BDA-B6021FC830E4}"/>
              </a:ext>
            </a:extLst>
          </p:cNvPr>
          <p:cNvSpPr/>
          <p:nvPr/>
        </p:nvSpPr>
        <p:spPr>
          <a:xfrm>
            <a:off x="3376400" y="2987040"/>
            <a:ext cx="2306320" cy="1686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Density sampling</a:t>
            </a:r>
          </a:p>
          <a:p>
            <a:pPr algn="ctr"/>
            <a:endParaRPr lang="en-GB" b="1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Label data points that are </a:t>
            </a:r>
            <a:r>
              <a:rPr lang="en-GB" b="1" dirty="0">
                <a:solidFill>
                  <a:schemeClr val="tx1"/>
                </a:solidFill>
                <a:effectLst/>
                <a:latin typeface="Helvetica" pitchFamily="2" charset="0"/>
              </a:rPr>
              <a:t>representative</a:t>
            </a:r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 of </a:t>
            </a:r>
            <a:r>
              <a:rPr lang="en-GB" b="1" dirty="0">
                <a:solidFill>
                  <a:schemeClr val="tx1"/>
                </a:solidFill>
                <a:effectLst/>
                <a:latin typeface="Helvetica" pitchFamily="2" charset="0"/>
              </a:rPr>
              <a:t>many</a:t>
            </a:r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 other points</a:t>
            </a:r>
          </a:p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BC7479-FD9A-69BE-503D-43DF73401787}"/>
              </a:ext>
            </a:extLst>
          </p:cNvPr>
          <p:cNvSpPr/>
          <p:nvPr/>
        </p:nvSpPr>
        <p:spPr>
          <a:xfrm>
            <a:off x="5828240" y="2987040"/>
            <a:ext cx="2306320" cy="16865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Diversity sampling</a:t>
            </a:r>
          </a:p>
          <a:p>
            <a:pPr algn="ctr"/>
            <a:endParaRPr lang="en-GB" b="1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Label data points that are </a:t>
            </a:r>
            <a:r>
              <a:rPr lang="en-GB" b="1" dirty="0">
                <a:solidFill>
                  <a:schemeClr val="tx1"/>
                </a:solidFill>
                <a:effectLst/>
                <a:latin typeface="Helvetica" pitchFamily="2" charset="0"/>
              </a:rPr>
              <a:t>least</a:t>
            </a:r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 like </a:t>
            </a:r>
            <a:r>
              <a:rPr lang="en-GB" b="1" dirty="0">
                <a:solidFill>
                  <a:schemeClr val="tx1"/>
                </a:solidFill>
                <a:effectLst/>
                <a:latin typeface="Helvetica" pitchFamily="2" charset="0"/>
              </a:rPr>
              <a:t>already</a:t>
            </a:r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effectLst/>
                <a:latin typeface="Helvetica" pitchFamily="2" charset="0"/>
              </a:rPr>
              <a:t>labeled</a:t>
            </a:r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 points</a:t>
            </a:r>
          </a:p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19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12E05D83-740D-E1FF-0836-4155AFF1C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93EAD85B-6973-8059-33F1-B1BACCF8B3B2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Strategies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98E602E-2916-D83F-9804-165AE80E3AAD}"/>
              </a:ext>
            </a:extLst>
          </p:cNvPr>
          <p:cNvSpPr/>
          <p:nvPr/>
        </p:nvSpPr>
        <p:spPr>
          <a:xfrm>
            <a:off x="3418840" y="819410"/>
            <a:ext cx="2306320" cy="4368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Uncertainty Sampling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640E766-CF05-4F46-7D65-BF2228C36404}"/>
              </a:ext>
            </a:extLst>
          </p:cNvPr>
          <p:cNvSpPr>
            <a:spLocks noChangeAspect="1"/>
          </p:cNvSpPr>
          <p:nvPr/>
        </p:nvSpPr>
        <p:spPr>
          <a:xfrm>
            <a:off x="5725160" y="1943412"/>
            <a:ext cx="1120095" cy="112009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>
                <a:solidFill>
                  <a:schemeClr val="tx1"/>
                </a:solidFill>
              </a:rPr>
              <a:t>High Uncertainty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797E2A-1FB8-09B8-9EAD-DA034876C5C3}"/>
              </a:ext>
            </a:extLst>
          </p:cNvPr>
          <p:cNvSpPr>
            <a:spLocks noChangeAspect="1"/>
          </p:cNvSpPr>
          <p:nvPr/>
        </p:nvSpPr>
        <p:spPr>
          <a:xfrm>
            <a:off x="5725160" y="3318666"/>
            <a:ext cx="1120095" cy="112009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>
                <a:solidFill>
                  <a:schemeClr val="tx1"/>
                </a:solidFill>
              </a:rPr>
              <a:t>Low Uncertainty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291DCBC-EC7E-439D-369F-A15C1A532F07}"/>
              </a:ext>
            </a:extLst>
          </p:cNvPr>
          <p:cNvCxnSpPr>
            <a:stCxn id="14" idx="0"/>
            <a:endCxn id="7" idx="0"/>
          </p:cNvCxnSpPr>
          <p:nvPr/>
        </p:nvCxnSpPr>
        <p:spPr>
          <a:xfrm rot="16200000" flipV="1">
            <a:off x="4511164" y="-1504292"/>
            <a:ext cx="255336" cy="6721842"/>
          </a:xfrm>
          <a:prstGeom prst="bentConnector3">
            <a:avLst>
              <a:gd name="adj1" fmla="val 18952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3FCC23A-AB2F-D0EF-376E-CE5DCE93A0B5}"/>
              </a:ext>
            </a:extLst>
          </p:cNvPr>
          <p:cNvGrpSpPr/>
          <p:nvPr/>
        </p:nvGrpSpPr>
        <p:grpSpPr>
          <a:xfrm>
            <a:off x="534040" y="2899700"/>
            <a:ext cx="2467346" cy="1530060"/>
            <a:chOff x="534040" y="2899700"/>
            <a:chExt cx="2467346" cy="15300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7498F58-403A-5EEB-4C02-13414233F2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4040" y="2899700"/>
              <a:ext cx="1530060" cy="153006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300" b="1" dirty="0">
                  <a:solidFill>
                    <a:schemeClr val="tx1"/>
                  </a:solidFill>
                </a:rPr>
                <a:t>Unlabelled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B5D9BB-11C6-2337-4668-9A72652D11CF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>
              <a:off x="2064100" y="3664730"/>
              <a:ext cx="9372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FB0F4D4-7F93-FF23-CEB3-81D151495F1A}"/>
              </a:ext>
            </a:extLst>
          </p:cNvPr>
          <p:cNvGrpSpPr/>
          <p:nvPr/>
        </p:nvGrpSpPr>
        <p:grpSpPr>
          <a:xfrm>
            <a:off x="426720" y="1584960"/>
            <a:ext cx="4043680" cy="3291324"/>
            <a:chOff x="426720" y="1584960"/>
            <a:chExt cx="4043680" cy="329132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D95291-41C7-8F38-C955-D56B01E51BA5}"/>
                </a:ext>
              </a:extLst>
            </p:cNvPr>
            <p:cNvSpPr/>
            <p:nvPr/>
          </p:nvSpPr>
          <p:spPr>
            <a:xfrm>
              <a:off x="426720" y="1584960"/>
              <a:ext cx="1778000" cy="2926080"/>
            </a:xfrm>
            <a:prstGeom prst="roundRect">
              <a:avLst>
                <a:gd name="adj" fmla="val 10960"/>
              </a:avLst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34318E-A976-1F95-3200-A88C3C601B7C}"/>
                </a:ext>
              </a:extLst>
            </p:cNvPr>
            <p:cNvSpPr txBox="1"/>
            <p:nvPr/>
          </p:nvSpPr>
          <p:spPr>
            <a:xfrm>
              <a:off x="1002536" y="4568507"/>
              <a:ext cx="5930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tx1"/>
                  </a:solidFill>
                </a:rPr>
                <a:t>Data</a:t>
              </a:r>
              <a:endParaRPr lang="en-GB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0122147-FB26-D73C-02A8-84658A4CE8A3}"/>
                </a:ext>
              </a:extLst>
            </p:cNvPr>
            <p:cNvGrpSpPr/>
            <p:nvPr/>
          </p:nvGrpSpPr>
          <p:grpSpPr>
            <a:xfrm>
              <a:off x="783981" y="1728961"/>
              <a:ext cx="3686419" cy="2676575"/>
              <a:chOff x="783981" y="1728961"/>
              <a:chExt cx="3686419" cy="2676575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B3A3A2C-422A-015E-9EC2-3F1CD23FA21B}"/>
                  </a:ext>
                </a:extLst>
              </p:cNvPr>
              <p:cNvGrpSpPr/>
              <p:nvPr/>
            </p:nvGrpSpPr>
            <p:grpSpPr>
              <a:xfrm>
                <a:off x="783981" y="1728961"/>
                <a:ext cx="3686419" cy="2304559"/>
                <a:chOff x="783981" y="1728961"/>
                <a:chExt cx="3686419" cy="230455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62D66DD8-E7BD-3260-6BF1-FB21128DB260}"/>
                    </a:ext>
                  </a:extLst>
                </p:cNvPr>
                <p:cNvGrpSpPr/>
                <p:nvPr/>
              </p:nvGrpSpPr>
              <p:grpSpPr>
                <a:xfrm>
                  <a:off x="783981" y="1728961"/>
                  <a:ext cx="3686419" cy="2304559"/>
                  <a:chOff x="783981" y="1728961"/>
                  <a:chExt cx="3686419" cy="2304559"/>
                </a:xfrm>
              </p:grpSpPr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AFF7DCED-DED3-5E61-1D24-ECD73A20B2C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3981" y="1728961"/>
                    <a:ext cx="987859" cy="987859"/>
                  </a:xfrm>
                  <a:prstGeom prst="ellipse">
                    <a:avLst/>
                  </a:prstGeom>
                  <a:solidFill>
                    <a:schemeClr val="bg2">
                      <a:lumMod val="60000"/>
                      <a:lumOff val="40000"/>
                    </a:schemeClr>
                  </a:solidFill>
                  <a:ln w="6350">
                    <a:solidFill>
                      <a:schemeClr val="accent1">
                        <a:shade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300" b="1" dirty="0">
                        <a:solidFill>
                          <a:schemeClr val="tx1"/>
                        </a:solidFill>
                      </a:rPr>
                      <a:t>Labelled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BC06D19A-5DF0-C480-2ACF-DF03F7E2777C}"/>
                      </a:ext>
                    </a:extLst>
                  </p:cNvPr>
                  <p:cNvSpPr/>
                  <p:nvPr/>
                </p:nvSpPr>
                <p:spPr>
                  <a:xfrm>
                    <a:off x="2981960" y="1859280"/>
                    <a:ext cx="1488440" cy="217424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>
                        <a:solidFill>
                          <a:schemeClr val="tx1"/>
                        </a:solidFill>
                      </a:rPr>
                      <a:t>Training</a:t>
                    </a:r>
                  </a:p>
                  <a:p>
                    <a:pPr algn="ctr"/>
                    <a:endParaRPr lang="en-GB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en-GB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en-GB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en-GB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en-GB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en-GB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GB" dirty="0">
                        <a:solidFill>
                          <a:schemeClr val="tx1"/>
                        </a:solidFill>
                      </a:rPr>
                      <a:t>Testing</a:t>
                    </a:r>
                  </a:p>
                </p:txBody>
              </p:sp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9FC657DE-F302-CF0B-2A8A-32404AAD6B19}"/>
                      </a:ext>
                    </a:extLst>
                  </p:cNvPr>
                  <p:cNvCxnSpPr>
                    <a:stCxn id="7" idx="6"/>
                  </p:cNvCxnSpPr>
                  <p:nvPr/>
                </p:nvCxnSpPr>
                <p:spPr>
                  <a:xfrm flipV="1">
                    <a:off x="1771840" y="2222890"/>
                    <a:ext cx="1210120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C25BAF95-51F6-0416-A34D-2CB960B58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26180" y="2450075"/>
                  <a:ext cx="0" cy="108195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608285-A2C5-6973-EBD1-372C4FB5510E}"/>
                  </a:ext>
                </a:extLst>
              </p:cNvPr>
              <p:cNvSpPr txBox="1"/>
              <p:nvPr/>
            </p:nvSpPr>
            <p:spPr>
              <a:xfrm>
                <a:off x="3365858" y="4097759"/>
                <a:ext cx="72064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Model</a:t>
                </a:r>
                <a:endParaRPr lang="en-GB" dirty="0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9CA708-F982-AEF6-FE4F-56A3AEF2C94D}"/>
              </a:ext>
            </a:extLst>
          </p:cNvPr>
          <p:cNvGrpSpPr/>
          <p:nvPr/>
        </p:nvGrpSpPr>
        <p:grpSpPr>
          <a:xfrm>
            <a:off x="4470400" y="1842057"/>
            <a:ext cx="2682240" cy="3058915"/>
            <a:chOff x="4470400" y="1842057"/>
            <a:chExt cx="2682240" cy="305891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6929A05-B31A-ECB0-C9A2-9B0FA52FD787}"/>
                </a:ext>
              </a:extLst>
            </p:cNvPr>
            <p:cNvSpPr/>
            <p:nvPr/>
          </p:nvSpPr>
          <p:spPr>
            <a:xfrm>
              <a:off x="5374640" y="1842057"/>
              <a:ext cx="1778000" cy="2701978"/>
            </a:xfrm>
            <a:prstGeom prst="roundRect">
              <a:avLst>
                <a:gd name="adj" fmla="val 10960"/>
              </a:avLst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77B48C7-C510-AA72-4CC5-D811CDFAD1DA}"/>
                </a:ext>
              </a:extLst>
            </p:cNvPr>
            <p:cNvCxnSpPr>
              <a:cxnSpLocks/>
            </p:cNvCxnSpPr>
            <p:nvPr/>
          </p:nvCxnSpPr>
          <p:spPr>
            <a:xfrm>
              <a:off x="4470400" y="3664730"/>
              <a:ext cx="9042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E44004-9C8E-B14B-674D-9D3632748DF9}"/>
                </a:ext>
              </a:extLst>
            </p:cNvPr>
            <p:cNvSpPr txBox="1"/>
            <p:nvPr/>
          </p:nvSpPr>
          <p:spPr>
            <a:xfrm>
              <a:off x="5786455" y="4593195"/>
              <a:ext cx="9975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tx1"/>
                  </a:solidFill>
                </a:rPr>
                <a:t>Prediction</a:t>
              </a:r>
              <a:endParaRPr lang="en-GB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F7791A0-BEAC-6955-B52B-E4E16A6C2454}"/>
              </a:ext>
            </a:extLst>
          </p:cNvPr>
          <p:cNvGrpSpPr/>
          <p:nvPr/>
        </p:nvGrpSpPr>
        <p:grpSpPr>
          <a:xfrm>
            <a:off x="6845255" y="1984297"/>
            <a:ext cx="1651090" cy="1032666"/>
            <a:chOff x="6845255" y="1984297"/>
            <a:chExt cx="1651090" cy="1032666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6222704-0C77-28D8-4DC0-19B8323D0FAB}"/>
                </a:ext>
              </a:extLst>
            </p:cNvPr>
            <p:cNvSpPr/>
            <p:nvPr/>
          </p:nvSpPr>
          <p:spPr>
            <a:xfrm>
              <a:off x="7503160" y="1984297"/>
              <a:ext cx="993185" cy="1032666"/>
            </a:xfrm>
            <a:prstGeom prst="roundRect">
              <a:avLst>
                <a:gd name="adj" fmla="val 10960"/>
              </a:avLst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Labelling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CF86F6F-5911-2ED0-9586-603069426B43}"/>
                </a:ext>
              </a:extLst>
            </p:cNvPr>
            <p:cNvCxnSpPr>
              <a:cxnSpLocks/>
              <a:stCxn id="12" idx="6"/>
              <a:endCxn id="14" idx="1"/>
            </p:cNvCxnSpPr>
            <p:nvPr/>
          </p:nvCxnSpPr>
          <p:spPr>
            <a:xfrm flipV="1">
              <a:off x="6845255" y="2500630"/>
              <a:ext cx="657905" cy="28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587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218C4384-5873-0E1D-A555-8FA674842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4B9D7A68-5E62-3B42-5386-BBDEC9EBACEA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Strategies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0F935DB-53E5-77D0-5EAF-362AE1D68C61}"/>
              </a:ext>
            </a:extLst>
          </p:cNvPr>
          <p:cNvSpPr/>
          <p:nvPr/>
        </p:nvSpPr>
        <p:spPr>
          <a:xfrm>
            <a:off x="3418840" y="819410"/>
            <a:ext cx="2306320" cy="4368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Uncertainty Sampling</a:t>
            </a: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BEC11BA2-A77D-8EB1-591F-0368521EE07C}"/>
              </a:ext>
            </a:extLst>
          </p:cNvPr>
          <p:cNvSpPr/>
          <p:nvPr/>
        </p:nvSpPr>
        <p:spPr>
          <a:xfrm>
            <a:off x="230860" y="3029210"/>
            <a:ext cx="1552220" cy="4368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Measure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8F9742C-4DB9-72E4-0F49-3CD2DFF6BF9F}"/>
                  </a:ext>
                </a:extLst>
              </p:cNvPr>
              <p:cNvSpPr txBox="1"/>
              <p:nvPr/>
            </p:nvSpPr>
            <p:spPr>
              <a:xfrm>
                <a:off x="2349430" y="1283220"/>
                <a:ext cx="48133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Classification - Let predicted probabilities be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8F9742C-4DB9-72E4-0F49-3CD2DFF6B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430" y="1283220"/>
                <a:ext cx="4813370" cy="307777"/>
              </a:xfrm>
              <a:prstGeom prst="rect">
                <a:avLst/>
              </a:prstGeom>
              <a:blipFill>
                <a:blip r:embed="rId3"/>
                <a:stretch>
                  <a:fillRect l="-38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71925E5-DC22-F9F3-7C4A-6868C6B6FD7F}"/>
                  </a:ext>
                </a:extLst>
              </p:cNvPr>
              <p:cNvSpPr txBox="1"/>
              <p:nvPr/>
            </p:nvSpPr>
            <p:spPr>
              <a:xfrm>
                <a:off x="2286000" y="2051268"/>
                <a:ext cx="6515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Least Confidence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71925E5-DC22-F9F3-7C4A-6868C6B6F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051268"/>
                <a:ext cx="6515100" cy="307777"/>
              </a:xfrm>
              <a:prstGeom prst="rect">
                <a:avLst/>
              </a:prstGeom>
              <a:blipFill>
                <a:blip r:embed="rId4"/>
                <a:stretch>
                  <a:fillRect l="-281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1A87E4A-982B-D237-4B96-DDD9711CEEA1}"/>
                  </a:ext>
                </a:extLst>
              </p:cNvPr>
              <p:cNvSpPr txBox="1"/>
              <p:nvPr/>
            </p:nvSpPr>
            <p:spPr>
              <a:xfrm>
                <a:off x="2286000" y="2898291"/>
                <a:ext cx="6515100" cy="698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Minimum Margin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When the model cannot distinguish the first and second likely class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1A87E4A-982B-D237-4B96-DDD9711CE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898291"/>
                <a:ext cx="6515100" cy="698717"/>
              </a:xfrm>
              <a:prstGeom prst="rect">
                <a:avLst/>
              </a:prstGeom>
              <a:blipFill>
                <a:blip r:embed="rId5"/>
                <a:stretch>
                  <a:fillRect l="-28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9F8D62D-CDEC-80E3-92ED-C62AFDEF8D18}"/>
                  </a:ext>
                </a:extLst>
              </p:cNvPr>
              <p:cNvSpPr txBox="1"/>
              <p:nvPr/>
            </p:nvSpPr>
            <p:spPr>
              <a:xfrm>
                <a:off x="2286000" y="3860280"/>
                <a:ext cx="6515100" cy="698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Entropy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Measurement on all the classes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9F8D62D-CDEC-80E3-92ED-C62AFDEF8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860280"/>
                <a:ext cx="6515100" cy="698717"/>
              </a:xfrm>
              <a:prstGeom prst="rect">
                <a:avLst/>
              </a:prstGeom>
              <a:blipFill>
                <a:blip r:embed="rId6"/>
                <a:stretch>
                  <a:fillRect l="-281" t="-34783" b="-2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DAA1A86-6D08-833B-2711-9C1784DA6A51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1783080" y="2205157"/>
            <a:ext cx="502920" cy="1042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3545882-A11C-A1DE-9DB9-9261228E7C4A}"/>
              </a:ext>
            </a:extLst>
          </p:cNvPr>
          <p:cNvCxnSpPr>
            <a:cxnSpLocks/>
            <a:stCxn id="2" idx="3"/>
            <a:endCxn id="18" idx="1"/>
          </p:cNvCxnSpPr>
          <p:nvPr/>
        </p:nvCxnSpPr>
        <p:spPr>
          <a:xfrm>
            <a:off x="1783080" y="3247650"/>
            <a:ext cx="5029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CD0C787-9C5D-E599-1628-04FB0068E6F0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>
            <a:off x="1783080" y="3247650"/>
            <a:ext cx="502920" cy="9619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687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2194F8F5-E1BA-B637-5594-685569D01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FE320375-E938-AA9A-25A7-3E7FF70A7D60}"/>
              </a:ext>
            </a:extLst>
          </p:cNvPr>
          <p:cNvGrpSpPr/>
          <p:nvPr/>
        </p:nvGrpSpPr>
        <p:grpSpPr>
          <a:xfrm>
            <a:off x="3291634" y="1281219"/>
            <a:ext cx="5265348" cy="1516495"/>
            <a:chOff x="3540564" y="1259704"/>
            <a:chExt cx="5265348" cy="151649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BF909D8-3126-9308-E05D-252E781E65CA}"/>
                </a:ext>
              </a:extLst>
            </p:cNvPr>
            <p:cNvSpPr/>
            <p:nvPr/>
          </p:nvSpPr>
          <p:spPr>
            <a:xfrm>
              <a:off x="3540564" y="1308324"/>
              <a:ext cx="5265348" cy="1467875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9F613AA-C5B7-46DB-35E8-62DF1A9BDD40}"/>
                </a:ext>
              </a:extLst>
            </p:cNvPr>
            <p:cNvGrpSpPr/>
            <p:nvPr/>
          </p:nvGrpSpPr>
          <p:grpSpPr>
            <a:xfrm>
              <a:off x="3826083" y="1259704"/>
              <a:ext cx="4821822" cy="1293954"/>
              <a:chOff x="3117167" y="1352170"/>
              <a:chExt cx="4821822" cy="129395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CD77E8-7670-85DF-D0EC-EB225BA9DC96}"/>
                  </a:ext>
                </a:extLst>
              </p:cNvPr>
              <p:cNvSpPr txBox="1"/>
              <p:nvPr/>
            </p:nvSpPr>
            <p:spPr>
              <a:xfrm>
                <a:off x="6511409" y="1755097"/>
                <a:ext cx="457200" cy="738664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0.5</a:t>
                </a:r>
              </a:p>
              <a:p>
                <a:endParaRPr lang="en-GB" dirty="0"/>
              </a:p>
              <a:p>
                <a:r>
                  <a:rPr lang="en-GB" dirty="0"/>
                  <a:t>0.5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AC0FFE-EC6B-E630-75CA-0598F6EA6796}"/>
                  </a:ext>
                </a:extLst>
              </p:cNvPr>
              <p:cNvSpPr txBox="1"/>
              <p:nvPr/>
            </p:nvSpPr>
            <p:spPr>
              <a:xfrm>
                <a:off x="7039938" y="1756367"/>
                <a:ext cx="899051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dirty="0" err="1"/>
                  <a:t>Tumor</a:t>
                </a:r>
                <a:endParaRPr lang="en-GB" dirty="0"/>
              </a:p>
              <a:p>
                <a:endParaRPr lang="en-GB" dirty="0"/>
              </a:p>
              <a:p>
                <a:r>
                  <a:rPr lang="en-GB" dirty="0" err="1"/>
                  <a:t>Notumor</a:t>
                </a:r>
                <a:endParaRPr lang="en-GB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6AB760-03BA-F59A-6B26-1B546964B4F0}"/>
                  </a:ext>
                </a:extLst>
              </p:cNvPr>
              <p:cNvSpPr txBox="1"/>
              <p:nvPr/>
            </p:nvSpPr>
            <p:spPr>
              <a:xfrm>
                <a:off x="6423639" y="1352170"/>
                <a:ext cx="10899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/>
                  <a:t>Probability</a:t>
                </a:r>
              </a:p>
            </p:txBody>
          </p:sp>
          <p:pic>
            <p:nvPicPr>
              <p:cNvPr id="8" name="Picture 7" descr="A picture containing electric blue, blue, design&#10;&#10;Description automatically generated">
                <a:extLst>
                  <a:ext uri="{FF2B5EF4-FFF2-40B4-BE49-F238E27FC236}">
                    <a16:creationId xmlns:a16="http://schemas.microsoft.com/office/drawing/2014/main" id="{B27052D5-138D-B396-1019-02641C5A3B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29" y="1659947"/>
                <a:ext cx="2479013" cy="986177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852A7CE-2195-EA53-F524-882564F04E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5536" t="22736" r="51734"/>
              <a:stretch/>
            </p:blipFill>
            <p:spPr>
              <a:xfrm>
                <a:off x="3117167" y="1898088"/>
                <a:ext cx="680071" cy="672978"/>
              </a:xfrm>
              <a:prstGeom prst="rect">
                <a:avLst/>
              </a:prstGeom>
            </p:spPr>
          </p:pic>
        </p:grpSp>
      </p:grpSp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83BCB60D-0666-88EA-7D7E-824D83446310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Strategies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D2BABD9-0B33-3BAE-DE66-720BFFB15827}"/>
              </a:ext>
            </a:extLst>
          </p:cNvPr>
          <p:cNvSpPr/>
          <p:nvPr/>
        </p:nvSpPr>
        <p:spPr>
          <a:xfrm>
            <a:off x="3418840" y="798862"/>
            <a:ext cx="2306320" cy="4368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Uncertainty Sampling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B52E8D-84FC-56B5-8D72-2336B20ECC26}"/>
              </a:ext>
            </a:extLst>
          </p:cNvPr>
          <p:cNvSpPr txBox="1"/>
          <p:nvPr/>
        </p:nvSpPr>
        <p:spPr>
          <a:xfrm>
            <a:off x="6981424" y="2440865"/>
            <a:ext cx="1399175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/>
              <a:t>Uncertainty = 1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9FEA561-8246-42D9-8F44-B1DEB47973AA}"/>
              </a:ext>
            </a:extLst>
          </p:cNvPr>
          <p:cNvGrpSpPr/>
          <p:nvPr/>
        </p:nvGrpSpPr>
        <p:grpSpPr>
          <a:xfrm>
            <a:off x="537371" y="1287327"/>
            <a:ext cx="2380332" cy="1464587"/>
            <a:chOff x="4416112" y="2834149"/>
            <a:chExt cx="2994916" cy="201489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C6507A-8A11-9E8D-4D6E-1D277FCFD369}"/>
                </a:ext>
              </a:extLst>
            </p:cNvPr>
            <p:cNvSpPr/>
            <p:nvPr/>
          </p:nvSpPr>
          <p:spPr>
            <a:xfrm>
              <a:off x="4416112" y="2881671"/>
              <a:ext cx="2994916" cy="1967373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DBA4662-1A4F-E14B-BEF7-1274145F4F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6000"/>
                      </a14:imgEffect>
                    </a14:imgLayer>
                  </a14:imgProps>
                </a:ext>
              </a:extLst>
            </a:blip>
            <a:srcRect l="1656" t="19864" r="76748"/>
            <a:stretch/>
          </p:blipFill>
          <p:spPr>
            <a:xfrm>
              <a:off x="4438510" y="3149600"/>
              <a:ext cx="827757" cy="89417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7EF0710-A769-79F8-A4B6-39ABDD7112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4000"/>
                      </a14:imgEffect>
                    </a14:imgLayer>
                  </a14:imgProps>
                </a:ext>
              </a:extLst>
            </a:blip>
            <a:srcRect l="51705" t="20023" r="26037"/>
            <a:stretch/>
          </p:blipFill>
          <p:spPr>
            <a:xfrm>
              <a:off x="5948271" y="3116872"/>
              <a:ext cx="853157" cy="8924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E601AE4-AA38-731A-4F02-8CA29B2BD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6000"/>
                      </a14:imgEffect>
                    </a14:imgLayer>
                  </a14:imgProps>
                </a:ext>
              </a:extLst>
            </a:blip>
            <a:srcRect l="1656" t="19864" r="76748"/>
            <a:stretch/>
          </p:blipFill>
          <p:spPr>
            <a:xfrm>
              <a:off x="4590910" y="3302000"/>
              <a:ext cx="827757" cy="89417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19A868-97B7-56E6-A477-650AED630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6000"/>
                      </a14:imgEffect>
                    </a14:imgLayer>
                  </a14:imgProps>
                </a:ext>
              </a:extLst>
            </a:blip>
            <a:srcRect l="1656" t="19864" r="76748"/>
            <a:stretch/>
          </p:blipFill>
          <p:spPr>
            <a:xfrm>
              <a:off x="4743310" y="3454400"/>
              <a:ext cx="827757" cy="89417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C926A29-46E4-46EA-0129-0798D1A3D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6000"/>
                      </a14:imgEffect>
                    </a14:imgLayer>
                  </a14:imgProps>
                </a:ext>
              </a:extLst>
            </a:blip>
            <a:srcRect l="1656" t="19864" r="76748"/>
            <a:stretch/>
          </p:blipFill>
          <p:spPr>
            <a:xfrm>
              <a:off x="4895710" y="3606800"/>
              <a:ext cx="827757" cy="89417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14FFA6A-469A-89AA-9DE2-C0D37E49B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6000"/>
                      </a14:imgEffect>
                    </a14:imgLayer>
                  </a14:imgProps>
                </a:ext>
              </a:extLst>
            </a:blip>
            <a:srcRect l="1656" t="19863" r="76748" b="6373"/>
            <a:stretch/>
          </p:blipFill>
          <p:spPr>
            <a:xfrm>
              <a:off x="5048110" y="3759200"/>
              <a:ext cx="827757" cy="8230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A2A033-9EDB-10C1-9D2B-781A2FC70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24000"/>
                      </a14:imgEffect>
                    </a14:imgLayer>
                  </a14:imgProps>
                </a:ext>
              </a:extLst>
            </a:blip>
            <a:srcRect l="51705" t="20023" r="26037"/>
            <a:stretch/>
          </p:blipFill>
          <p:spPr>
            <a:xfrm>
              <a:off x="6100671" y="3269272"/>
              <a:ext cx="853157" cy="89240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550DD36-F19E-AB8D-E18D-818295C35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24000"/>
                      </a14:imgEffect>
                    </a14:imgLayer>
                  </a14:imgProps>
                </a:ext>
              </a:extLst>
            </a:blip>
            <a:srcRect l="51705" t="20023" r="26037"/>
            <a:stretch/>
          </p:blipFill>
          <p:spPr>
            <a:xfrm>
              <a:off x="6253071" y="3421672"/>
              <a:ext cx="853157" cy="89240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5235265-4463-AC8C-433C-9FD901E3E5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4000"/>
                      </a14:imgEffect>
                    </a14:imgLayer>
                  </a14:imgProps>
                </a:ext>
              </a:extLst>
            </a:blip>
            <a:srcRect l="51705" t="20023" r="26037"/>
            <a:stretch/>
          </p:blipFill>
          <p:spPr>
            <a:xfrm>
              <a:off x="6405471" y="3574072"/>
              <a:ext cx="853157" cy="89240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152C265-8AD2-F33B-AF42-B78695D7D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24000"/>
                      </a14:imgEffect>
                    </a14:imgLayer>
                  </a14:imgProps>
                </a:ext>
              </a:extLst>
            </a:blip>
            <a:srcRect l="51705" t="20023" r="27275"/>
            <a:stretch/>
          </p:blipFill>
          <p:spPr>
            <a:xfrm>
              <a:off x="6557871" y="3726472"/>
              <a:ext cx="805729" cy="89240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ACB25D-39BD-74AD-D143-ED454648E814}"/>
                </a:ext>
              </a:extLst>
            </p:cNvPr>
            <p:cNvSpPr txBox="1"/>
            <p:nvPr/>
          </p:nvSpPr>
          <p:spPr>
            <a:xfrm>
              <a:off x="4522112" y="2865559"/>
              <a:ext cx="896554" cy="338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err="1"/>
                <a:t>Tumor</a:t>
              </a:r>
              <a:endParaRPr lang="en-GB" sz="10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4132E4-87E0-1625-DB40-927BE85B9B84}"/>
                </a:ext>
              </a:extLst>
            </p:cNvPr>
            <p:cNvSpPr txBox="1"/>
            <p:nvPr/>
          </p:nvSpPr>
          <p:spPr>
            <a:xfrm>
              <a:off x="5928848" y="2834149"/>
              <a:ext cx="1329779" cy="338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err="1"/>
                <a:t>Notumor</a:t>
              </a:r>
              <a:endParaRPr lang="en-GB" sz="1000" dirty="0"/>
            </a:p>
          </p:txBody>
        </p:sp>
      </p:grp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CE1ECB84-DE84-838A-2DA1-A963499DF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687066"/>
              </p:ext>
            </p:extLst>
          </p:nvPr>
        </p:nvGraphicFramePr>
        <p:xfrm>
          <a:off x="1524000" y="3227107"/>
          <a:ext cx="609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6860">
                  <a:extLst>
                    <a:ext uri="{9D8B030D-6E8A-4147-A177-3AD203B41FA5}">
                      <a16:colId xmlns:a16="http://schemas.microsoft.com/office/drawing/2014/main" val="2816687563"/>
                    </a:ext>
                  </a:extLst>
                </a:gridCol>
                <a:gridCol w="1674687">
                  <a:extLst>
                    <a:ext uri="{9D8B030D-6E8A-4147-A177-3AD203B41FA5}">
                      <a16:colId xmlns:a16="http://schemas.microsoft.com/office/drawing/2014/main" val="496077586"/>
                    </a:ext>
                  </a:extLst>
                </a:gridCol>
                <a:gridCol w="1613043">
                  <a:extLst>
                    <a:ext uri="{9D8B030D-6E8A-4147-A177-3AD203B41FA5}">
                      <a16:colId xmlns:a16="http://schemas.microsoft.com/office/drawing/2014/main" val="2943235811"/>
                    </a:ext>
                  </a:extLst>
                </a:gridCol>
                <a:gridCol w="1751410">
                  <a:extLst>
                    <a:ext uri="{9D8B030D-6E8A-4147-A177-3AD203B41FA5}">
                      <a16:colId xmlns:a16="http://schemas.microsoft.com/office/drawing/2014/main" val="1717014886"/>
                    </a:ext>
                  </a:extLst>
                </a:gridCol>
              </a:tblGrid>
              <a:tr h="285636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Probability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Uncertainty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175349"/>
                  </a:ext>
                </a:extLst>
              </a:tr>
              <a:tr h="28563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Tumor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Notumor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749840"/>
                  </a:ext>
                </a:extLst>
              </a:tr>
              <a:tr h="28563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58910"/>
                  </a:ext>
                </a:extLst>
              </a:tr>
              <a:tr h="28563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749819"/>
                  </a:ext>
                </a:extLst>
              </a:tr>
              <a:tr h="28563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763166"/>
                  </a:ext>
                </a:extLst>
              </a:tr>
              <a:tr h="28563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859617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E1ED7A5A-EC74-8779-E706-76FE035635FA}"/>
              </a:ext>
            </a:extLst>
          </p:cNvPr>
          <p:cNvGrpSpPr/>
          <p:nvPr/>
        </p:nvGrpSpPr>
        <p:grpSpPr>
          <a:xfrm>
            <a:off x="1992573" y="2841740"/>
            <a:ext cx="4665977" cy="307777"/>
            <a:chOff x="995981" y="2790370"/>
            <a:chExt cx="4665977" cy="3077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30B55FF-4964-4DAD-E005-01251B5C2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-1" t="19064" r="3660" b="21488"/>
            <a:stretch/>
          </p:blipFill>
          <p:spPr>
            <a:xfrm>
              <a:off x="3281624" y="2790370"/>
              <a:ext cx="2380334" cy="30743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C61DD9-3AD4-8C74-446E-5B9FE2B6294A}"/>
                </a:ext>
              </a:extLst>
            </p:cNvPr>
            <p:cNvSpPr txBox="1"/>
            <p:nvPr/>
          </p:nvSpPr>
          <p:spPr>
            <a:xfrm>
              <a:off x="995981" y="2790370"/>
              <a:ext cx="23803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Entropy based Uncertainty,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13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758C42B8-12A6-6294-6A22-C68E1D434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B4A15F97-ABE7-37F3-4791-8D4FE503C4C1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Strategies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5D1A3AD-4BC2-A5B4-1554-852EF4991C20}"/>
              </a:ext>
            </a:extLst>
          </p:cNvPr>
          <p:cNvSpPr/>
          <p:nvPr/>
        </p:nvSpPr>
        <p:spPr>
          <a:xfrm>
            <a:off x="3418840" y="819410"/>
            <a:ext cx="2306320" cy="4368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Uncertainty Sampling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0CD273-71A7-E87B-C453-1E963D2309C5}"/>
              </a:ext>
            </a:extLst>
          </p:cNvPr>
          <p:cNvSpPr txBox="1"/>
          <p:nvPr/>
        </p:nvSpPr>
        <p:spPr>
          <a:xfrm>
            <a:off x="2300952" y="1326859"/>
            <a:ext cx="4542096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dirty="0"/>
              <a:t>Brain </a:t>
            </a:r>
            <a:r>
              <a:rPr lang="en-GB" sz="1200" b="1" dirty="0" err="1"/>
              <a:t>Tumor</a:t>
            </a:r>
            <a:r>
              <a:rPr lang="en-GB" sz="1200" b="1" dirty="0"/>
              <a:t> Classification Dataset</a:t>
            </a:r>
          </a:p>
          <a:p>
            <a:r>
              <a:rPr lang="en-GB" sz="1000" b="1" dirty="0"/>
              <a:t>Total samples</a:t>
            </a:r>
            <a:r>
              <a:rPr lang="en-GB" sz="1000" dirty="0"/>
              <a:t>: 5712 </a:t>
            </a:r>
          </a:p>
          <a:p>
            <a:r>
              <a:rPr lang="en-GB" sz="1000" b="1" dirty="0"/>
              <a:t>Training samples</a:t>
            </a:r>
            <a:r>
              <a:rPr lang="en-GB" sz="1000" dirty="0"/>
              <a:t>: 4569</a:t>
            </a:r>
          </a:p>
          <a:p>
            <a:r>
              <a:rPr lang="en-GB" sz="1000" b="1" dirty="0"/>
              <a:t> Validation samples</a:t>
            </a:r>
            <a:r>
              <a:rPr lang="en-GB" sz="1000" dirty="0"/>
              <a:t>: 1143 </a:t>
            </a:r>
          </a:p>
          <a:p>
            <a:r>
              <a:rPr lang="en-GB" sz="1000" b="1" dirty="0"/>
              <a:t>Mapping of class</a:t>
            </a:r>
            <a:r>
              <a:rPr lang="en-GB" sz="1000" dirty="0"/>
              <a:t>: {0: 'glioma', 1: 'meningioma', 2: '</a:t>
            </a:r>
            <a:r>
              <a:rPr lang="en-GB" sz="1000" dirty="0" err="1"/>
              <a:t>notumor</a:t>
            </a:r>
            <a:r>
              <a:rPr lang="en-GB" sz="1000" dirty="0"/>
              <a:t>', 3: 'pituitary'}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6FE901D-A79F-CA26-80A4-DA5B5BBDBD3A}"/>
              </a:ext>
            </a:extLst>
          </p:cNvPr>
          <p:cNvGrpSpPr/>
          <p:nvPr/>
        </p:nvGrpSpPr>
        <p:grpSpPr>
          <a:xfrm>
            <a:off x="939925" y="2289980"/>
            <a:ext cx="3312467" cy="2595287"/>
            <a:chOff x="277400" y="2289980"/>
            <a:chExt cx="3312467" cy="25952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69119C5-657A-23F0-63AC-6EABB6D80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99" y="2760269"/>
              <a:ext cx="3130619" cy="204879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AEA23C-1CC8-DF82-4E55-2DB88E05DF4D}"/>
                </a:ext>
              </a:extLst>
            </p:cNvPr>
            <p:cNvSpPr txBox="1"/>
            <p:nvPr/>
          </p:nvSpPr>
          <p:spPr>
            <a:xfrm>
              <a:off x="908933" y="2310759"/>
              <a:ext cx="2049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Labelled Dataset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80A2AA0-A97B-90C3-777B-1EB207AC33D1}"/>
                </a:ext>
              </a:extLst>
            </p:cNvPr>
            <p:cNvSpPr/>
            <p:nvPr/>
          </p:nvSpPr>
          <p:spPr>
            <a:xfrm>
              <a:off x="277400" y="2289980"/>
              <a:ext cx="3312467" cy="2595287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41C8A8-B0F6-D424-7F8E-B8A66E4656F3}"/>
              </a:ext>
            </a:extLst>
          </p:cNvPr>
          <p:cNvGrpSpPr/>
          <p:nvPr/>
        </p:nvGrpSpPr>
        <p:grpSpPr>
          <a:xfrm>
            <a:off x="4648200" y="2289980"/>
            <a:ext cx="3691467" cy="2595287"/>
            <a:chOff x="-829733" y="3559849"/>
            <a:chExt cx="3691467" cy="259528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5B2843-3217-8D2E-8050-526B682BF7FD}"/>
                </a:ext>
              </a:extLst>
            </p:cNvPr>
            <p:cNvSpPr txBox="1"/>
            <p:nvPr/>
          </p:nvSpPr>
          <p:spPr>
            <a:xfrm>
              <a:off x="18327" y="3580627"/>
              <a:ext cx="1981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Unlabelled Dataset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E0ED2D7-7E20-0E0B-8298-5E27B4E69B5B}"/>
                </a:ext>
              </a:extLst>
            </p:cNvPr>
            <p:cNvGrpSpPr/>
            <p:nvPr/>
          </p:nvGrpSpPr>
          <p:grpSpPr>
            <a:xfrm>
              <a:off x="-829733" y="3559849"/>
              <a:ext cx="3691467" cy="2595287"/>
              <a:chOff x="-829733" y="3559849"/>
              <a:chExt cx="3691467" cy="2595287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A06059C-A073-B090-7A49-1F15F77D8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91841" y="4047275"/>
                <a:ext cx="3402133" cy="2031660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9D60D66-7914-4E89-63CA-05C3A2017BC6}"/>
                  </a:ext>
                </a:extLst>
              </p:cNvPr>
              <p:cNvSpPr/>
              <p:nvPr/>
            </p:nvSpPr>
            <p:spPr>
              <a:xfrm>
                <a:off x="-829733" y="3559849"/>
                <a:ext cx="3691467" cy="2595287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624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2894BF70-C003-3856-AE9E-097661AFE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7DF504CC-E381-E622-5192-7E53529CD6BE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Strategies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970A8A-A282-9F11-47A5-21DBE67A6E02}"/>
              </a:ext>
            </a:extLst>
          </p:cNvPr>
          <p:cNvSpPr/>
          <p:nvPr/>
        </p:nvSpPr>
        <p:spPr>
          <a:xfrm>
            <a:off x="3418840" y="819410"/>
            <a:ext cx="2306320" cy="4368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Uncertainty Sampling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6CA70A-170B-CB90-C7D0-7FBA7DEE3F20}"/>
              </a:ext>
            </a:extLst>
          </p:cNvPr>
          <p:cNvSpPr txBox="1"/>
          <p:nvPr/>
        </p:nvSpPr>
        <p:spPr>
          <a:xfrm>
            <a:off x="2300952" y="1326859"/>
            <a:ext cx="4542096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1" dirty="0"/>
              <a:t>Brain </a:t>
            </a:r>
            <a:r>
              <a:rPr lang="en-GB" sz="1200" b="1" dirty="0" err="1"/>
              <a:t>Tumor</a:t>
            </a:r>
            <a:r>
              <a:rPr lang="en-GB" sz="1200" b="1" dirty="0"/>
              <a:t> Classification Dataset</a:t>
            </a:r>
          </a:p>
          <a:p>
            <a:r>
              <a:rPr lang="en-GB" sz="1000" b="1" dirty="0"/>
              <a:t>Total samples</a:t>
            </a:r>
            <a:r>
              <a:rPr lang="en-GB" sz="1000" dirty="0"/>
              <a:t>: 5712 </a:t>
            </a:r>
          </a:p>
          <a:p>
            <a:r>
              <a:rPr lang="en-GB" sz="1000" b="1" dirty="0"/>
              <a:t>Training samples</a:t>
            </a:r>
            <a:r>
              <a:rPr lang="en-GB" sz="1000" dirty="0"/>
              <a:t>: 4569</a:t>
            </a:r>
          </a:p>
          <a:p>
            <a:r>
              <a:rPr lang="en-GB" sz="1000" b="1" dirty="0"/>
              <a:t> Validation samples</a:t>
            </a:r>
            <a:r>
              <a:rPr lang="en-GB" sz="1000" dirty="0"/>
              <a:t>: 1143 </a:t>
            </a:r>
          </a:p>
          <a:p>
            <a:r>
              <a:rPr lang="en-GB" sz="1000" b="1" dirty="0"/>
              <a:t>Mapping of class</a:t>
            </a:r>
            <a:r>
              <a:rPr lang="en-GB" sz="1000" dirty="0"/>
              <a:t>: {0: 'glioma', 1: 'meningioma', 2: '</a:t>
            </a:r>
            <a:r>
              <a:rPr lang="en-GB" sz="1000" dirty="0" err="1"/>
              <a:t>notumor</a:t>
            </a:r>
            <a:r>
              <a:rPr lang="en-GB" sz="1000" dirty="0"/>
              <a:t>', 3: 'pituitary'}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0B87218-9A63-EB31-2B6B-C78236385F7B}"/>
              </a:ext>
            </a:extLst>
          </p:cNvPr>
          <p:cNvGrpSpPr/>
          <p:nvPr/>
        </p:nvGrpSpPr>
        <p:grpSpPr>
          <a:xfrm>
            <a:off x="250044" y="2289980"/>
            <a:ext cx="8585729" cy="1449813"/>
            <a:chOff x="250044" y="2289980"/>
            <a:chExt cx="8585729" cy="144981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1921606-8131-7AB1-1D0C-ED01406D5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291" y="2354274"/>
              <a:ext cx="2071648" cy="1355766"/>
            </a:xfrm>
            <a:prstGeom prst="rect">
              <a:avLst/>
            </a:prstGeom>
          </p:spPr>
        </p:pic>
        <p:pic>
          <p:nvPicPr>
            <p:cNvPr id="7" name="Picture 6" descr="A picture containing electric blue, blue, design&#10;&#10;Description automatically generated">
              <a:extLst>
                <a:ext uri="{FF2B5EF4-FFF2-40B4-BE49-F238E27FC236}">
                  <a16:creationId xmlns:a16="http://schemas.microsoft.com/office/drawing/2014/main" id="{A4D4FD34-5FC9-B22C-F6D8-05FA91495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6767" y="2542824"/>
              <a:ext cx="2479013" cy="98617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D52BE5-83FC-25CE-C844-F4EFCEE1E666}"/>
                </a:ext>
              </a:extLst>
            </p:cNvPr>
            <p:cNvSpPr txBox="1"/>
            <p:nvPr/>
          </p:nvSpPr>
          <p:spPr>
            <a:xfrm>
              <a:off x="5710942" y="2844257"/>
              <a:ext cx="2934506" cy="338554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Validation Accuracy: 96.4%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3600EE1-3438-181F-7D0E-D8B044E3D057}"/>
                </a:ext>
              </a:extLst>
            </p:cNvPr>
            <p:cNvSpPr txBox="1"/>
            <p:nvPr/>
          </p:nvSpPr>
          <p:spPr>
            <a:xfrm rot="16200000">
              <a:off x="40944" y="2751924"/>
              <a:ext cx="941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Labelled </a:t>
              </a:r>
            </a:p>
            <a:p>
              <a:pPr algn="ctr"/>
              <a:r>
                <a:rPr lang="en-GB" dirty="0"/>
                <a:t>Dataset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1108F48-BEF5-0C7C-460D-911396167DAC}"/>
                </a:ext>
              </a:extLst>
            </p:cNvPr>
            <p:cNvSpPr/>
            <p:nvPr/>
          </p:nvSpPr>
          <p:spPr>
            <a:xfrm>
              <a:off x="277400" y="2289980"/>
              <a:ext cx="8558373" cy="1449813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6F49E38-7C62-8306-12B9-1981D5229B74}"/>
              </a:ext>
            </a:extLst>
          </p:cNvPr>
          <p:cNvGrpSpPr/>
          <p:nvPr/>
        </p:nvGrpSpPr>
        <p:grpSpPr>
          <a:xfrm>
            <a:off x="251071" y="3772621"/>
            <a:ext cx="8584701" cy="1200587"/>
            <a:chOff x="251071" y="3772621"/>
            <a:chExt cx="8584701" cy="120058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EB3276-A281-6948-5E7C-1D056449C8C9}"/>
                </a:ext>
              </a:extLst>
            </p:cNvPr>
            <p:cNvSpPr txBox="1"/>
            <p:nvPr/>
          </p:nvSpPr>
          <p:spPr>
            <a:xfrm rot="16200000">
              <a:off x="-59864" y="4139053"/>
              <a:ext cx="11450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Unlabelled </a:t>
              </a:r>
            </a:p>
            <a:p>
              <a:pPr algn="ctr"/>
              <a:r>
                <a:rPr lang="en-GB" dirty="0"/>
                <a:t>Dataset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BF55155-AF8C-74C8-3C3A-5518EFE2517D}"/>
                </a:ext>
              </a:extLst>
            </p:cNvPr>
            <p:cNvGrpSpPr/>
            <p:nvPr/>
          </p:nvGrpSpPr>
          <p:grpSpPr>
            <a:xfrm>
              <a:off x="277399" y="3772621"/>
              <a:ext cx="8558373" cy="1145091"/>
              <a:chOff x="277399" y="3772621"/>
              <a:chExt cx="8558373" cy="1145091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7099CC4-401D-B893-31A2-BB719F92E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222" y="3844903"/>
                <a:ext cx="1686717" cy="1007261"/>
              </a:xfrm>
              <a:prstGeom prst="rect">
                <a:avLst/>
              </a:prstGeom>
            </p:spPr>
          </p:pic>
          <p:pic>
            <p:nvPicPr>
              <p:cNvPr id="37" name="Picture 36" descr="A picture containing electric blue, blue, design&#10;&#10;Description automatically generated">
                <a:extLst>
                  <a:ext uri="{FF2B5EF4-FFF2-40B4-BE49-F238E27FC236}">
                    <a16:creationId xmlns:a16="http://schemas.microsoft.com/office/drawing/2014/main" id="{23E158CE-077A-B781-DEE1-2082BD8E97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6767" y="3828118"/>
                <a:ext cx="2479013" cy="986177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2513636-31E8-DAED-96F1-5273A99B3A53}"/>
                  </a:ext>
                </a:extLst>
              </p:cNvPr>
              <p:cNvSpPr/>
              <p:nvPr/>
            </p:nvSpPr>
            <p:spPr>
              <a:xfrm>
                <a:off x="277399" y="3772621"/>
                <a:ext cx="8558373" cy="1145091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3D9535E-982A-1C58-A6B6-09F82D0A33EB}"/>
                  </a:ext>
                </a:extLst>
              </p:cNvPr>
              <p:cNvSpPr txBox="1"/>
              <p:nvPr/>
            </p:nvSpPr>
            <p:spPr>
              <a:xfrm>
                <a:off x="5710942" y="4028170"/>
                <a:ext cx="2939667" cy="584775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/>
                  <a:t>List of Uncertainty for each sample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892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E82E3432-B692-5FE6-9E30-28D362878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7CBF5035-ED73-D905-FF7C-D82BDD43D30A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Strategies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C8ECE7-8D9E-5D77-7879-2EC5B0E42F4A}"/>
              </a:ext>
            </a:extLst>
          </p:cNvPr>
          <p:cNvSpPr/>
          <p:nvPr/>
        </p:nvSpPr>
        <p:spPr>
          <a:xfrm>
            <a:off x="3418840" y="819410"/>
            <a:ext cx="2306320" cy="4368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Uncertainty Sampling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715B30-3EFA-F602-FC9B-CB4C5302CE9B}"/>
              </a:ext>
            </a:extLst>
          </p:cNvPr>
          <p:cNvGrpSpPr/>
          <p:nvPr/>
        </p:nvGrpSpPr>
        <p:grpSpPr>
          <a:xfrm>
            <a:off x="487373" y="3282705"/>
            <a:ext cx="2594868" cy="1156249"/>
            <a:chOff x="405181" y="3282705"/>
            <a:chExt cx="2594868" cy="115624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815413F-AF48-4602-ACDE-8D811EF38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6536" y="3282705"/>
              <a:ext cx="1733513" cy="103520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90A338A-55B6-46AB-DDB3-C032000CBDEE}"/>
                </a:ext>
              </a:extLst>
            </p:cNvPr>
            <p:cNvSpPr txBox="1"/>
            <p:nvPr/>
          </p:nvSpPr>
          <p:spPr>
            <a:xfrm rot="16200000">
              <a:off x="94246" y="3604799"/>
              <a:ext cx="11450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Unlabelled </a:t>
              </a:r>
            </a:p>
            <a:p>
              <a:pPr algn="ctr"/>
              <a:r>
                <a:rPr lang="en-GB" dirty="0"/>
                <a:t>Dataset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C28BE1-093A-525E-9BD6-6D4CCE80F11C}"/>
              </a:ext>
            </a:extLst>
          </p:cNvPr>
          <p:cNvGrpSpPr/>
          <p:nvPr/>
        </p:nvGrpSpPr>
        <p:grpSpPr>
          <a:xfrm>
            <a:off x="486346" y="1755726"/>
            <a:ext cx="5912957" cy="2683228"/>
            <a:chOff x="404154" y="1755726"/>
            <a:chExt cx="5912957" cy="268322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8A649AA-72A7-8960-5A73-DD15381EA403}"/>
                </a:ext>
              </a:extLst>
            </p:cNvPr>
            <p:cNvSpPr/>
            <p:nvPr/>
          </p:nvSpPr>
          <p:spPr>
            <a:xfrm>
              <a:off x="431510" y="1755726"/>
              <a:ext cx="2691831" cy="268322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0777038-768B-8C94-5378-D32EFE855753}"/>
                </a:ext>
              </a:extLst>
            </p:cNvPr>
            <p:cNvGrpSpPr/>
            <p:nvPr/>
          </p:nvGrpSpPr>
          <p:grpSpPr>
            <a:xfrm>
              <a:off x="404154" y="1820020"/>
              <a:ext cx="5912957" cy="1770408"/>
              <a:chOff x="404154" y="1820020"/>
              <a:chExt cx="5912957" cy="1770408"/>
            </a:xfrm>
          </p:grpSpPr>
          <p:pic>
            <p:nvPicPr>
              <p:cNvPr id="7" name="Picture 6" descr="A picture containing electric blue, blue, design&#10;&#10;Description automatically generated">
                <a:extLst>
                  <a:ext uri="{FF2B5EF4-FFF2-40B4-BE49-F238E27FC236}">
                    <a16:creationId xmlns:a16="http://schemas.microsoft.com/office/drawing/2014/main" id="{698FB195-4BD5-E635-AF90-DA0EBB3920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8098" y="2604251"/>
                <a:ext cx="2479013" cy="986177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3F993D5B-7A52-2455-87ED-EFA97A080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8401" y="1820020"/>
                <a:ext cx="2071648" cy="1355766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C0805C-AA04-90BF-344B-5E27895A15B8}"/>
                  </a:ext>
                </a:extLst>
              </p:cNvPr>
              <p:cNvSpPr txBox="1"/>
              <p:nvPr/>
            </p:nvSpPr>
            <p:spPr>
              <a:xfrm rot="16200000">
                <a:off x="195054" y="2217670"/>
                <a:ext cx="9414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Labelled </a:t>
                </a:r>
              </a:p>
              <a:p>
                <a:pPr algn="ctr"/>
                <a:r>
                  <a:rPr lang="en-GB" dirty="0"/>
                  <a:t>Dataset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FBC197F-7F92-CEBA-350F-F5DBFBBE1710}"/>
                  </a:ext>
                </a:extLst>
              </p:cNvPr>
              <p:cNvCxnSpPr>
                <a:stCxn id="2" idx="3"/>
                <a:endCxn id="7" idx="1"/>
              </p:cNvCxnSpPr>
              <p:nvPr/>
            </p:nvCxnSpPr>
            <p:spPr>
              <a:xfrm>
                <a:off x="3000049" y="2497903"/>
                <a:ext cx="838049" cy="599437"/>
              </a:xfrm>
              <a:prstGeom prst="straightConnector1">
                <a:avLst/>
              </a:prstGeom>
              <a:ln>
                <a:solidFill>
                  <a:schemeClr val="tx2">
                    <a:lumMod val="9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6A8046-2560-0137-EE11-9279E67EC2A0}"/>
                  </a:ext>
                </a:extLst>
              </p:cNvPr>
              <p:cNvSpPr txBox="1"/>
              <p:nvPr/>
            </p:nvSpPr>
            <p:spPr>
              <a:xfrm>
                <a:off x="3071967" y="2344014"/>
                <a:ext cx="6780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Train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277ECC-958E-8B82-18AE-B217E593DAF1}"/>
              </a:ext>
            </a:extLst>
          </p:cNvPr>
          <p:cNvGrpSpPr/>
          <p:nvPr/>
        </p:nvGrpSpPr>
        <p:grpSpPr>
          <a:xfrm>
            <a:off x="3082241" y="3097340"/>
            <a:ext cx="1084276" cy="830954"/>
            <a:chOff x="3041145" y="3097340"/>
            <a:chExt cx="1084276" cy="83095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63418CF-0DEC-752E-F743-20F86E48D07A}"/>
                </a:ext>
              </a:extLst>
            </p:cNvPr>
            <p:cNvCxnSpPr>
              <a:cxnSpLocks/>
              <a:stCxn id="29" idx="3"/>
              <a:endCxn id="7" idx="1"/>
            </p:cNvCxnSpPr>
            <p:nvPr/>
          </p:nvCxnSpPr>
          <p:spPr>
            <a:xfrm flipV="1">
              <a:off x="3041145" y="3097340"/>
              <a:ext cx="838049" cy="702968"/>
            </a:xfrm>
            <a:prstGeom prst="straightConnector1">
              <a:avLst/>
            </a:prstGeom>
            <a:ln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588E5E-BEF1-DA8D-07C5-FAFC05BA0D51}"/>
                </a:ext>
              </a:extLst>
            </p:cNvPr>
            <p:cNvSpPr txBox="1"/>
            <p:nvPr/>
          </p:nvSpPr>
          <p:spPr>
            <a:xfrm>
              <a:off x="3164437" y="3620517"/>
              <a:ext cx="960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Inference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617AB7-C4EA-49F6-DF8D-FACF73C1E840}"/>
              </a:ext>
            </a:extLst>
          </p:cNvPr>
          <p:cNvGrpSpPr/>
          <p:nvPr/>
        </p:nvGrpSpPr>
        <p:grpSpPr>
          <a:xfrm>
            <a:off x="6440399" y="2311863"/>
            <a:ext cx="1903969" cy="1325365"/>
            <a:chOff x="6358207" y="2311863"/>
            <a:chExt cx="1903969" cy="132536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B3A5FE8-593F-C4B6-261C-FBFCD288B51D}"/>
                </a:ext>
              </a:extLst>
            </p:cNvPr>
            <p:cNvSpPr txBox="1"/>
            <p:nvPr/>
          </p:nvSpPr>
          <p:spPr>
            <a:xfrm>
              <a:off x="6368481" y="2311863"/>
              <a:ext cx="1893695" cy="584775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Sample-1: n% of </a:t>
              </a:r>
              <a:r>
                <a:rPr lang="en-GB" sz="1600" b="1" dirty="0"/>
                <a:t>high</a:t>
              </a:r>
              <a:r>
                <a:rPr lang="en-GB" sz="1600" dirty="0"/>
                <a:t> uncertainty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7A35C6-3F12-ECDA-3A89-EE937FF31D3F}"/>
                </a:ext>
              </a:extLst>
            </p:cNvPr>
            <p:cNvSpPr txBox="1"/>
            <p:nvPr/>
          </p:nvSpPr>
          <p:spPr>
            <a:xfrm>
              <a:off x="6358207" y="3052453"/>
              <a:ext cx="1893695" cy="584775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Remaining with lower uncertainty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B662ED-0C89-8BE2-BA81-23D7BA5ABB8B}"/>
              </a:ext>
            </a:extLst>
          </p:cNvPr>
          <p:cNvGrpSpPr/>
          <p:nvPr/>
        </p:nvGrpSpPr>
        <p:grpSpPr>
          <a:xfrm>
            <a:off x="3920290" y="1694163"/>
            <a:ext cx="3477231" cy="1403176"/>
            <a:chOff x="3920290" y="1694163"/>
            <a:chExt cx="3477231" cy="1403176"/>
          </a:xfrm>
        </p:grpSpPr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F6AA9AB5-3DE0-C128-F23F-C14C5535478B}"/>
                </a:ext>
              </a:extLst>
            </p:cNvPr>
            <p:cNvCxnSpPr>
              <a:stCxn id="40" idx="0"/>
              <a:endCxn id="7" idx="1"/>
            </p:cNvCxnSpPr>
            <p:nvPr/>
          </p:nvCxnSpPr>
          <p:spPr>
            <a:xfrm rot="16200000" flipH="1" flipV="1">
              <a:off x="5266167" y="965985"/>
              <a:ext cx="785477" cy="3477231"/>
            </a:xfrm>
            <a:prstGeom prst="bentConnector4">
              <a:avLst>
                <a:gd name="adj1" fmla="val -29103"/>
                <a:gd name="adj2" fmla="val 106574"/>
              </a:avLst>
            </a:prstGeom>
            <a:ln w="222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B89B6B-AEE4-1B88-4E97-EC45A7E7BB88}"/>
                </a:ext>
              </a:extLst>
            </p:cNvPr>
            <p:cNvSpPr txBox="1"/>
            <p:nvPr/>
          </p:nvSpPr>
          <p:spPr>
            <a:xfrm>
              <a:off x="4908224" y="1694163"/>
              <a:ext cx="914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Labelling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D65827-9CA6-9470-2E6E-46144D7DC3D1}"/>
              </a:ext>
            </a:extLst>
          </p:cNvPr>
          <p:cNvSpPr txBox="1"/>
          <p:nvPr/>
        </p:nvSpPr>
        <p:spPr>
          <a:xfrm>
            <a:off x="3842950" y="4122746"/>
            <a:ext cx="2934506" cy="27699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dirty="0"/>
              <a:t>Before: Validation Accuracy = 96.4%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D83AA6-8D2E-C28F-4FB9-9AF6495F4CFC}"/>
              </a:ext>
            </a:extLst>
          </p:cNvPr>
          <p:cNvSpPr txBox="1"/>
          <p:nvPr/>
        </p:nvSpPr>
        <p:spPr>
          <a:xfrm>
            <a:off x="3842950" y="4476042"/>
            <a:ext cx="2934506" cy="27699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dirty="0"/>
              <a:t>After: Validation Accuracy = 98.9%</a:t>
            </a:r>
          </a:p>
        </p:txBody>
      </p:sp>
    </p:spTree>
    <p:extLst>
      <p:ext uri="{BB962C8B-B14F-4D97-AF65-F5344CB8AC3E}">
        <p14:creationId xmlns:p14="http://schemas.microsoft.com/office/powerpoint/2010/main" val="181454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DE8F4A03-BD90-8741-1D6E-C2170F888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A92CFA76-3510-C1F6-6D31-E01618D32EAE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Strategies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B79104C-6B99-0B00-859E-7FC83360B0C4}"/>
              </a:ext>
            </a:extLst>
          </p:cNvPr>
          <p:cNvSpPr/>
          <p:nvPr/>
        </p:nvSpPr>
        <p:spPr>
          <a:xfrm>
            <a:off x="3418840" y="762956"/>
            <a:ext cx="2306320" cy="4368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Uncertainty Sampling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64998-17F9-207C-97BD-19BE53980593}"/>
              </a:ext>
            </a:extLst>
          </p:cNvPr>
          <p:cNvSpPr txBox="1"/>
          <p:nvPr/>
        </p:nvSpPr>
        <p:spPr>
          <a:xfrm>
            <a:off x="1407767" y="1243976"/>
            <a:ext cx="63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hlinkClick r:id="rId3"/>
              </a:rPr>
              <a:t>Practical-1: Active Learning with Uncertainty Sampling</a:t>
            </a:r>
            <a:endParaRPr lang="en-GB" sz="1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53A5D5-18D2-D715-A5B6-8834D41E08A9}"/>
              </a:ext>
            </a:extLst>
          </p:cNvPr>
          <p:cNvSpPr txBox="1"/>
          <p:nvPr/>
        </p:nvSpPr>
        <p:spPr>
          <a:xfrm>
            <a:off x="5336680" y="3053139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https://github.com/TQ-001/MPHY0050</a:t>
            </a:r>
            <a:endParaRPr lang="en-US" dirty="0"/>
          </a:p>
          <a:p>
            <a:endParaRPr lang="en-US" dirty="0"/>
          </a:p>
          <a:p>
            <a:r>
              <a:rPr lang="en-US" dirty="0"/>
              <a:t>- Lecture4/</a:t>
            </a:r>
          </a:p>
          <a:p>
            <a:r>
              <a:rPr lang="en-US" dirty="0"/>
              <a:t>    - </a:t>
            </a:r>
            <a:r>
              <a:rPr lang="en-US" dirty="0" err="1"/>
              <a:t>Practical_Active_Learning.ipynb</a:t>
            </a:r>
            <a:r>
              <a:rPr lang="en-US" dirty="0"/>
              <a:t> </a:t>
            </a:r>
          </a:p>
        </p:txBody>
      </p:sp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7AAC13E-DF7C-97EE-0878-72C34960E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15" y="1802224"/>
            <a:ext cx="4347121" cy="30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07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6A6A3F6D-FCEF-2C5A-F84D-40CF40B6A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27424DE1-03CA-1AE3-80E7-D3BF5B53A572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Strategies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29F4F2B-B6A9-6115-52F8-DD067A476158}"/>
              </a:ext>
            </a:extLst>
          </p:cNvPr>
          <p:cNvSpPr>
            <a:spLocks noChangeAspect="1"/>
          </p:cNvSpPr>
          <p:nvPr/>
        </p:nvSpPr>
        <p:spPr>
          <a:xfrm>
            <a:off x="3842950" y="1042460"/>
            <a:ext cx="1368000" cy="1368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Active</a:t>
            </a:r>
          </a:p>
          <a:p>
            <a:pPr algn="ctr"/>
            <a:r>
              <a:rPr lang="en-GB" sz="1800" b="1" dirty="0">
                <a:solidFill>
                  <a:schemeClr val="tx1"/>
                </a:solidFill>
              </a:rPr>
              <a:t>Learning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1071853-E462-D654-1BB7-66B24EAAB7D2}"/>
              </a:ext>
            </a:extLst>
          </p:cNvPr>
          <p:cNvSpPr/>
          <p:nvPr/>
        </p:nvSpPr>
        <p:spPr>
          <a:xfrm>
            <a:off x="924560" y="2987040"/>
            <a:ext cx="2306320" cy="16865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Uncertainty Sampling</a:t>
            </a:r>
          </a:p>
          <a:p>
            <a:pPr algn="ctr"/>
            <a:endParaRPr lang="en-GB" b="1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Label data points where the current model is </a:t>
            </a:r>
            <a:r>
              <a:rPr lang="en-GB" b="1" dirty="0">
                <a:solidFill>
                  <a:schemeClr val="tx1"/>
                </a:solidFill>
                <a:effectLst/>
                <a:latin typeface="Helvetica" pitchFamily="2" charset="0"/>
              </a:rPr>
              <a:t>least certain</a:t>
            </a:r>
            <a:endParaRPr lang="en-GB" b="1" dirty="0">
              <a:solidFill>
                <a:schemeClr val="tx1"/>
              </a:solidFill>
            </a:endParaRPr>
          </a:p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6C61204-8DFF-1AC9-E1FF-80EE534F4FB1}"/>
              </a:ext>
            </a:extLst>
          </p:cNvPr>
          <p:cNvSpPr/>
          <p:nvPr/>
        </p:nvSpPr>
        <p:spPr>
          <a:xfrm>
            <a:off x="3376400" y="2987040"/>
            <a:ext cx="2306320" cy="1686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Density sampling</a:t>
            </a:r>
          </a:p>
          <a:p>
            <a:pPr algn="ctr"/>
            <a:endParaRPr lang="en-GB" b="1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Label data points that are </a:t>
            </a:r>
            <a:r>
              <a:rPr lang="en-GB" b="1" dirty="0">
                <a:solidFill>
                  <a:schemeClr val="tx1"/>
                </a:solidFill>
                <a:effectLst/>
                <a:latin typeface="Helvetica" pitchFamily="2" charset="0"/>
              </a:rPr>
              <a:t>representative</a:t>
            </a:r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 of </a:t>
            </a:r>
            <a:r>
              <a:rPr lang="en-GB" b="1" dirty="0">
                <a:solidFill>
                  <a:schemeClr val="tx1"/>
                </a:solidFill>
                <a:effectLst/>
                <a:latin typeface="Helvetica" pitchFamily="2" charset="0"/>
              </a:rPr>
              <a:t>many</a:t>
            </a:r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 other points</a:t>
            </a:r>
          </a:p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5C8D0C-8307-242D-8FAD-918E64BE40ED}"/>
              </a:ext>
            </a:extLst>
          </p:cNvPr>
          <p:cNvSpPr/>
          <p:nvPr/>
        </p:nvSpPr>
        <p:spPr>
          <a:xfrm>
            <a:off x="5828240" y="2987040"/>
            <a:ext cx="2306320" cy="16865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Diversity sampling</a:t>
            </a:r>
          </a:p>
          <a:p>
            <a:pPr algn="ctr"/>
            <a:endParaRPr lang="en-GB" b="1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Label data points that are </a:t>
            </a:r>
            <a:r>
              <a:rPr lang="en-GB" b="1" dirty="0">
                <a:solidFill>
                  <a:schemeClr val="tx1"/>
                </a:solidFill>
                <a:effectLst/>
                <a:latin typeface="Helvetica" pitchFamily="2" charset="0"/>
              </a:rPr>
              <a:t>least</a:t>
            </a:r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 like </a:t>
            </a:r>
            <a:r>
              <a:rPr lang="en-GB" b="1" dirty="0">
                <a:solidFill>
                  <a:schemeClr val="tx1"/>
                </a:solidFill>
                <a:effectLst/>
                <a:latin typeface="Helvetica" pitchFamily="2" charset="0"/>
              </a:rPr>
              <a:t>already</a:t>
            </a:r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effectLst/>
                <a:latin typeface="Helvetica" pitchFamily="2" charset="0"/>
              </a:rPr>
              <a:t>labeled</a:t>
            </a:r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 points</a:t>
            </a:r>
          </a:p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79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16000" y="216000"/>
            <a:ext cx="5489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 sz="2800" dirty="0"/>
              <a:t>Previous Sessions</a:t>
            </a:r>
            <a:endParaRPr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F3BE8-2814-9069-192E-F752EE528793}"/>
              </a:ext>
            </a:extLst>
          </p:cNvPr>
          <p:cNvSpPr txBox="1"/>
          <p:nvPr/>
        </p:nvSpPr>
        <p:spPr>
          <a:xfrm>
            <a:off x="734785" y="1294942"/>
            <a:ext cx="5690508" cy="2814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effectLst/>
                <a:latin typeface="Helvetica" pitchFamily="2" charset="0"/>
              </a:rPr>
              <a:t>● The Crucial Role of Data in ML and DL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effectLst/>
                <a:latin typeface="Helvetica" pitchFamily="2" charset="0"/>
              </a:rPr>
              <a:t>● Limited Data and Overcoming Solutions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effectLst/>
                <a:latin typeface="Helvetica" pitchFamily="2" charset="0"/>
              </a:rPr>
              <a:t>● Knowledge Distillation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effectLst/>
                <a:latin typeface="Helvetica" pitchFamily="2" charset="0"/>
              </a:rPr>
              <a:t>● Transfer Learning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effectLst/>
                <a:latin typeface="Helvetica" pitchFamily="2" charset="0"/>
              </a:rPr>
              <a:t>● Data Augmentation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effectLst/>
                <a:latin typeface="Helvetica" pitchFamily="2" charset="0"/>
              </a:rPr>
              <a:t>● Data Synthesis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348373DC-996E-828C-A7F1-0F467095D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86449D8A-9DE9-1EB2-0CB7-1F293ED6249A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Strategies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4F73C97-FA97-033D-9924-B5357A494B66}"/>
              </a:ext>
            </a:extLst>
          </p:cNvPr>
          <p:cNvSpPr/>
          <p:nvPr/>
        </p:nvSpPr>
        <p:spPr>
          <a:xfrm>
            <a:off x="3418840" y="819410"/>
            <a:ext cx="2306320" cy="4368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Density Sampling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D7C8A5-01F5-3F7A-F729-ECC68B2783FA}"/>
              </a:ext>
            </a:extLst>
          </p:cNvPr>
          <p:cNvGrpSpPr/>
          <p:nvPr/>
        </p:nvGrpSpPr>
        <p:grpSpPr>
          <a:xfrm>
            <a:off x="603559" y="1862539"/>
            <a:ext cx="3691467" cy="2595287"/>
            <a:chOff x="-829733" y="3559849"/>
            <a:chExt cx="3691467" cy="25952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33630-4767-0E03-E6F6-C418ADB1A636}"/>
                </a:ext>
              </a:extLst>
            </p:cNvPr>
            <p:cNvSpPr txBox="1"/>
            <p:nvPr/>
          </p:nvSpPr>
          <p:spPr>
            <a:xfrm>
              <a:off x="18327" y="3580627"/>
              <a:ext cx="1981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Unlabelled Dataset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F06766F-B478-3A77-BDB0-C8A912D4B79C}"/>
                </a:ext>
              </a:extLst>
            </p:cNvPr>
            <p:cNvGrpSpPr/>
            <p:nvPr/>
          </p:nvGrpSpPr>
          <p:grpSpPr>
            <a:xfrm>
              <a:off x="-829733" y="3559849"/>
              <a:ext cx="3691467" cy="2595287"/>
              <a:chOff x="-829733" y="3559849"/>
              <a:chExt cx="3691467" cy="259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7E6CDFF-97F5-BB64-0D78-7DFCFE82F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91841" y="4047275"/>
                <a:ext cx="3402133" cy="2031660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1C80A5-3FFE-2A52-A96F-B3C7FCAAA2C2}"/>
                  </a:ext>
                </a:extLst>
              </p:cNvPr>
              <p:cNvSpPr/>
              <p:nvPr/>
            </p:nvSpPr>
            <p:spPr>
              <a:xfrm>
                <a:off x="-829733" y="3559849"/>
                <a:ext cx="3691467" cy="2595287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02070133-56D5-C04E-7B72-37DA8ABAE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48" y="1697565"/>
            <a:ext cx="3967631" cy="314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7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CF4CB3E1-BF22-52AD-987A-5924E95BC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9B10CB29-B622-EAFF-31ED-0EB1F7A6998F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Strategies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D5B577-B559-85A5-80CE-D509138CC8E4}"/>
              </a:ext>
            </a:extLst>
          </p:cNvPr>
          <p:cNvSpPr/>
          <p:nvPr/>
        </p:nvSpPr>
        <p:spPr>
          <a:xfrm>
            <a:off x="3418840" y="819410"/>
            <a:ext cx="2306320" cy="4368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Density Sampling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62BDD82-5443-3B8B-B7EF-6C4E046C9B31}"/>
              </a:ext>
            </a:extLst>
          </p:cNvPr>
          <p:cNvGrpSpPr/>
          <p:nvPr/>
        </p:nvGrpSpPr>
        <p:grpSpPr>
          <a:xfrm>
            <a:off x="603559" y="1862539"/>
            <a:ext cx="3691467" cy="2595287"/>
            <a:chOff x="-829733" y="3559849"/>
            <a:chExt cx="3691467" cy="25952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51630F-FDF3-6485-1B6F-70F754F3B516}"/>
                </a:ext>
              </a:extLst>
            </p:cNvPr>
            <p:cNvSpPr txBox="1"/>
            <p:nvPr/>
          </p:nvSpPr>
          <p:spPr>
            <a:xfrm>
              <a:off x="18327" y="3580627"/>
              <a:ext cx="1981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Unlabelled Dataset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FD5FE6-A93D-0B52-9056-A647F566FF10}"/>
                </a:ext>
              </a:extLst>
            </p:cNvPr>
            <p:cNvGrpSpPr/>
            <p:nvPr/>
          </p:nvGrpSpPr>
          <p:grpSpPr>
            <a:xfrm>
              <a:off x="-829733" y="3559849"/>
              <a:ext cx="3691467" cy="2595287"/>
              <a:chOff x="-829733" y="3559849"/>
              <a:chExt cx="3691467" cy="259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9BFC6F2-1DF7-5485-65D9-82450C72C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91841" y="4047275"/>
                <a:ext cx="3402133" cy="2031660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65C317F-89E2-9200-FEBA-364EB5EA1149}"/>
                  </a:ext>
                </a:extLst>
              </p:cNvPr>
              <p:cNvSpPr/>
              <p:nvPr/>
            </p:nvSpPr>
            <p:spPr>
              <a:xfrm>
                <a:off x="-829733" y="3559849"/>
                <a:ext cx="3691467" cy="2595287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0F0432-CA32-CEA8-8145-FDF896596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181" y="1697564"/>
            <a:ext cx="3967632" cy="314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832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CFFD2A66-D6C1-8F1A-08E5-E5110EAFF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B26ABE7E-1BD1-5CBB-3AA9-B7436E05CD52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Strategies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9F9FBB9-759C-4CBD-EE5A-442ED44147F8}"/>
              </a:ext>
            </a:extLst>
          </p:cNvPr>
          <p:cNvSpPr/>
          <p:nvPr/>
        </p:nvSpPr>
        <p:spPr>
          <a:xfrm>
            <a:off x="3418840" y="819410"/>
            <a:ext cx="2306320" cy="4368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Density Sampling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F7D8E9-4832-B24D-EC1D-F01F6C4F43AC}"/>
              </a:ext>
            </a:extLst>
          </p:cNvPr>
          <p:cNvGrpSpPr/>
          <p:nvPr/>
        </p:nvGrpSpPr>
        <p:grpSpPr>
          <a:xfrm>
            <a:off x="603559" y="1862539"/>
            <a:ext cx="3691467" cy="2595287"/>
            <a:chOff x="-829733" y="3559849"/>
            <a:chExt cx="3691467" cy="25952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D27673-0013-D507-0955-00205017D68F}"/>
                </a:ext>
              </a:extLst>
            </p:cNvPr>
            <p:cNvSpPr txBox="1"/>
            <p:nvPr/>
          </p:nvSpPr>
          <p:spPr>
            <a:xfrm>
              <a:off x="18327" y="3580627"/>
              <a:ext cx="1981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Unlabelled Dataset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8C5448B-D637-6A1F-842B-90CE92AB3017}"/>
                </a:ext>
              </a:extLst>
            </p:cNvPr>
            <p:cNvGrpSpPr/>
            <p:nvPr/>
          </p:nvGrpSpPr>
          <p:grpSpPr>
            <a:xfrm>
              <a:off x="-829733" y="3559849"/>
              <a:ext cx="3691467" cy="2595287"/>
              <a:chOff x="-829733" y="3559849"/>
              <a:chExt cx="3691467" cy="259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CA71DE5-A866-B3CE-CE29-ABA1BB281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91841" y="4047275"/>
                <a:ext cx="3402133" cy="2031660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B3D7D53-AEF6-340D-4AD0-E7A9B88C10C2}"/>
                  </a:ext>
                </a:extLst>
              </p:cNvPr>
              <p:cNvSpPr/>
              <p:nvPr/>
            </p:nvSpPr>
            <p:spPr>
              <a:xfrm>
                <a:off x="-829733" y="3559849"/>
                <a:ext cx="3691467" cy="2595287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478A31C3-E394-65EC-AE3F-3B35D8107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788" y="1697563"/>
            <a:ext cx="3954675" cy="313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322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5212020F-2621-CFD6-2FA8-DF8DD11AC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4DC9AE3C-DEE4-A2E1-FCBD-E7C3C8940554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Strategies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21F4EC-5B5D-C34C-6623-81088B632391}"/>
              </a:ext>
            </a:extLst>
          </p:cNvPr>
          <p:cNvSpPr/>
          <p:nvPr/>
        </p:nvSpPr>
        <p:spPr>
          <a:xfrm>
            <a:off x="3418840" y="819410"/>
            <a:ext cx="2306320" cy="4368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Density Sampling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556EA9-C92A-74A8-EB60-B36DC6B96FFB}"/>
              </a:ext>
            </a:extLst>
          </p:cNvPr>
          <p:cNvGrpSpPr/>
          <p:nvPr/>
        </p:nvGrpSpPr>
        <p:grpSpPr>
          <a:xfrm>
            <a:off x="5725160" y="3882817"/>
            <a:ext cx="2594868" cy="1156249"/>
            <a:chOff x="405181" y="3282705"/>
            <a:chExt cx="2594868" cy="11562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6A6DF3-AE21-2ED8-0915-6648217BE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6536" y="3282705"/>
              <a:ext cx="1733513" cy="103520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26EFC-78B4-CBBD-16D9-45471C8FDFF4}"/>
                </a:ext>
              </a:extLst>
            </p:cNvPr>
            <p:cNvSpPr txBox="1"/>
            <p:nvPr/>
          </p:nvSpPr>
          <p:spPr>
            <a:xfrm rot="16200000">
              <a:off x="94246" y="3604799"/>
              <a:ext cx="11450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Unlabelled </a:t>
              </a:r>
            </a:p>
            <a:p>
              <a:pPr algn="ctr"/>
              <a:r>
                <a:rPr lang="en-GB" dirty="0"/>
                <a:t>Dataset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890ADA4-9071-DDF4-FC83-7F4068AFC78D}"/>
              </a:ext>
            </a:extLst>
          </p:cNvPr>
          <p:cNvGrpSpPr/>
          <p:nvPr/>
        </p:nvGrpSpPr>
        <p:grpSpPr>
          <a:xfrm>
            <a:off x="486346" y="1755726"/>
            <a:ext cx="5912957" cy="1834702"/>
            <a:chOff x="404154" y="1755726"/>
            <a:chExt cx="5912957" cy="18347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BEDC27-130D-86AC-9807-D07A634C90F1}"/>
                </a:ext>
              </a:extLst>
            </p:cNvPr>
            <p:cNvSpPr/>
            <p:nvPr/>
          </p:nvSpPr>
          <p:spPr>
            <a:xfrm>
              <a:off x="431510" y="1755726"/>
              <a:ext cx="2691831" cy="1470359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EC5C1E7-E980-35FC-1BC7-9D74BFCBAD77}"/>
                </a:ext>
              </a:extLst>
            </p:cNvPr>
            <p:cNvGrpSpPr/>
            <p:nvPr/>
          </p:nvGrpSpPr>
          <p:grpSpPr>
            <a:xfrm>
              <a:off x="404154" y="1820020"/>
              <a:ext cx="5912957" cy="1770408"/>
              <a:chOff x="404154" y="1820020"/>
              <a:chExt cx="5912957" cy="1770408"/>
            </a:xfrm>
          </p:grpSpPr>
          <p:pic>
            <p:nvPicPr>
              <p:cNvPr id="14" name="Picture 13" descr="A picture containing electric blue, blue, design&#10;&#10;Description automatically generated">
                <a:extLst>
                  <a:ext uri="{FF2B5EF4-FFF2-40B4-BE49-F238E27FC236}">
                    <a16:creationId xmlns:a16="http://schemas.microsoft.com/office/drawing/2014/main" id="{CEFC71D0-0D97-E8EF-B90E-CB05897E31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8098" y="2604251"/>
                <a:ext cx="2479013" cy="986177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1496C39-EFFA-1F8F-A758-E08449CEC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8401" y="1820020"/>
                <a:ext cx="2071648" cy="1355766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DDF77E9-8748-2526-8DB9-278A53279C9E}"/>
                  </a:ext>
                </a:extLst>
              </p:cNvPr>
              <p:cNvSpPr txBox="1"/>
              <p:nvPr/>
            </p:nvSpPr>
            <p:spPr>
              <a:xfrm rot="16200000">
                <a:off x="195054" y="2217670"/>
                <a:ext cx="9414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Labelled </a:t>
                </a:r>
              </a:p>
              <a:p>
                <a:pPr algn="ctr"/>
                <a:r>
                  <a:rPr lang="en-GB" dirty="0"/>
                  <a:t>Dataset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D3F2B68-046E-9D3C-FF73-E7F16AC1901C}"/>
                  </a:ext>
                </a:extLst>
              </p:cNvPr>
              <p:cNvCxnSpPr>
                <a:stCxn id="16" idx="3"/>
                <a:endCxn id="14" idx="1"/>
              </p:cNvCxnSpPr>
              <p:nvPr/>
            </p:nvCxnSpPr>
            <p:spPr>
              <a:xfrm>
                <a:off x="3000049" y="2497903"/>
                <a:ext cx="838049" cy="599437"/>
              </a:xfrm>
              <a:prstGeom prst="straightConnector1">
                <a:avLst/>
              </a:prstGeom>
              <a:ln>
                <a:solidFill>
                  <a:schemeClr val="tx2">
                    <a:lumMod val="9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312E401-B0BD-01A3-4522-40B4B9EAF56B}"/>
                  </a:ext>
                </a:extLst>
              </p:cNvPr>
              <p:cNvSpPr txBox="1"/>
              <p:nvPr/>
            </p:nvSpPr>
            <p:spPr>
              <a:xfrm>
                <a:off x="3071967" y="2344014"/>
                <a:ext cx="6780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Train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8CDDDA-E510-73C8-2B0E-3E3F65727E97}"/>
              </a:ext>
            </a:extLst>
          </p:cNvPr>
          <p:cNvGrpSpPr/>
          <p:nvPr/>
        </p:nvGrpSpPr>
        <p:grpSpPr>
          <a:xfrm>
            <a:off x="3920290" y="1694163"/>
            <a:ext cx="3477231" cy="1403176"/>
            <a:chOff x="3920290" y="1694163"/>
            <a:chExt cx="3477231" cy="1403176"/>
          </a:xfrm>
        </p:grpSpPr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A4E2C03D-4810-FFC3-78A6-9257D30096B2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rot="16200000" flipH="1" flipV="1">
              <a:off x="5266167" y="965985"/>
              <a:ext cx="785477" cy="3477231"/>
            </a:xfrm>
            <a:prstGeom prst="bentConnector4">
              <a:avLst>
                <a:gd name="adj1" fmla="val -29103"/>
                <a:gd name="adj2" fmla="val 106574"/>
              </a:avLst>
            </a:prstGeom>
            <a:ln w="222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1468CE-9245-5E1D-3BD4-D55DCD929976}"/>
                </a:ext>
              </a:extLst>
            </p:cNvPr>
            <p:cNvSpPr txBox="1"/>
            <p:nvPr/>
          </p:nvSpPr>
          <p:spPr>
            <a:xfrm>
              <a:off x="4908224" y="1694163"/>
              <a:ext cx="914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Labelling</a:t>
              </a:r>
            </a:p>
          </p:txBody>
        </p:sp>
      </p:grpSp>
      <p:pic>
        <p:nvPicPr>
          <p:cNvPr id="29" name="Picture 2">
            <a:extLst>
              <a:ext uri="{FF2B5EF4-FFF2-40B4-BE49-F238E27FC236}">
                <a16:creationId xmlns:a16="http://schemas.microsoft.com/office/drawing/2014/main" id="{7A1ACDF0-A657-41A8-7E93-368F65861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526" y="2344014"/>
            <a:ext cx="1654148" cy="131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996B330-6345-0A69-A640-3563A7C27355}"/>
              </a:ext>
            </a:extLst>
          </p:cNvPr>
          <p:cNvSpPr txBox="1"/>
          <p:nvPr/>
        </p:nvSpPr>
        <p:spPr>
          <a:xfrm>
            <a:off x="2621587" y="4147324"/>
            <a:ext cx="2934506" cy="27699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dirty="0"/>
              <a:t>Before: Validation Accuracy = 96.4%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A57BFD-257F-9071-9E1F-A26D8CE074DB}"/>
              </a:ext>
            </a:extLst>
          </p:cNvPr>
          <p:cNvSpPr txBox="1"/>
          <p:nvPr/>
        </p:nvSpPr>
        <p:spPr>
          <a:xfrm>
            <a:off x="2621587" y="4500620"/>
            <a:ext cx="2934506" cy="27699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dirty="0"/>
              <a:t>After: Validation Accuracy = 98.8%</a:t>
            </a:r>
          </a:p>
        </p:txBody>
      </p:sp>
    </p:spTree>
    <p:extLst>
      <p:ext uri="{BB962C8B-B14F-4D97-AF65-F5344CB8AC3E}">
        <p14:creationId xmlns:p14="http://schemas.microsoft.com/office/powerpoint/2010/main" val="172202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03DE73E2-68B7-9965-29CD-4AA8C829B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CCF2114A-F2EA-02AC-790B-0D4624CF90A9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Strategies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308266-1B8D-F37E-02AD-DBB5A7DF1024}"/>
              </a:ext>
            </a:extLst>
          </p:cNvPr>
          <p:cNvSpPr/>
          <p:nvPr/>
        </p:nvSpPr>
        <p:spPr>
          <a:xfrm>
            <a:off x="3418840" y="819410"/>
            <a:ext cx="2306320" cy="4368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Density Sampling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47A79-FF5D-C334-A5F0-65B805172212}"/>
              </a:ext>
            </a:extLst>
          </p:cNvPr>
          <p:cNvSpPr txBox="1"/>
          <p:nvPr/>
        </p:nvSpPr>
        <p:spPr>
          <a:xfrm>
            <a:off x="1831643" y="1338414"/>
            <a:ext cx="548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hlinkClick r:id="rId3"/>
              </a:rPr>
              <a:t>Practical-2: Active Learning with Density Sampling</a:t>
            </a:r>
            <a:endParaRPr lang="en-GB" sz="1800" dirty="0"/>
          </a:p>
        </p:txBody>
      </p:sp>
      <p:pic>
        <p:nvPicPr>
          <p:cNvPr id="6" name="图片 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BCA8800-A956-7D52-667C-634D462D9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78" y="1802224"/>
            <a:ext cx="4347121" cy="30258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D5764B-6522-34A6-B930-E15D53A927E3}"/>
              </a:ext>
            </a:extLst>
          </p:cNvPr>
          <p:cNvSpPr txBox="1"/>
          <p:nvPr/>
        </p:nvSpPr>
        <p:spPr>
          <a:xfrm>
            <a:off x="4438276" y="2958701"/>
            <a:ext cx="5001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https://github.com/TQ-001/MPHY0050</a:t>
            </a:r>
            <a:endParaRPr lang="en-US" dirty="0"/>
          </a:p>
          <a:p>
            <a:endParaRPr lang="en-US" dirty="0"/>
          </a:p>
          <a:p>
            <a:r>
              <a:rPr lang="en-US" dirty="0"/>
              <a:t>- Lecture4/</a:t>
            </a:r>
          </a:p>
          <a:p>
            <a:r>
              <a:rPr lang="en-US" dirty="0"/>
              <a:t>    - Practical_2_Active_Learning_DensitySampling.ipynb </a:t>
            </a:r>
          </a:p>
        </p:txBody>
      </p:sp>
    </p:spTree>
    <p:extLst>
      <p:ext uri="{BB962C8B-B14F-4D97-AF65-F5344CB8AC3E}">
        <p14:creationId xmlns:p14="http://schemas.microsoft.com/office/powerpoint/2010/main" val="2652991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85EF87D0-2635-BCC4-F1D1-241647544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ECC880D4-9DDB-625F-DDAD-6E04D48B035E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Strategies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6F7A229-36CF-C464-CBD8-7152A03ABC0A}"/>
              </a:ext>
            </a:extLst>
          </p:cNvPr>
          <p:cNvSpPr>
            <a:spLocks noChangeAspect="1"/>
          </p:cNvSpPr>
          <p:nvPr/>
        </p:nvSpPr>
        <p:spPr>
          <a:xfrm>
            <a:off x="3842950" y="1042460"/>
            <a:ext cx="1368000" cy="1368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Active</a:t>
            </a:r>
          </a:p>
          <a:p>
            <a:pPr algn="ctr"/>
            <a:r>
              <a:rPr lang="en-GB" sz="1800" b="1" dirty="0">
                <a:solidFill>
                  <a:schemeClr val="tx1"/>
                </a:solidFill>
              </a:rPr>
              <a:t>Learning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D65FFA0-849D-A0F8-5EC3-03026B2DA093}"/>
              </a:ext>
            </a:extLst>
          </p:cNvPr>
          <p:cNvSpPr/>
          <p:nvPr/>
        </p:nvSpPr>
        <p:spPr>
          <a:xfrm>
            <a:off x="924560" y="2987040"/>
            <a:ext cx="2306320" cy="16865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Uncertainty Sampling</a:t>
            </a:r>
          </a:p>
          <a:p>
            <a:pPr algn="ctr"/>
            <a:endParaRPr lang="en-GB" b="1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Label data points where the current model is </a:t>
            </a:r>
            <a:r>
              <a:rPr lang="en-GB" b="1" dirty="0">
                <a:solidFill>
                  <a:schemeClr val="tx1"/>
                </a:solidFill>
                <a:effectLst/>
                <a:latin typeface="Helvetica" pitchFamily="2" charset="0"/>
              </a:rPr>
              <a:t>least certain</a:t>
            </a:r>
            <a:endParaRPr lang="en-GB" b="1" dirty="0">
              <a:solidFill>
                <a:schemeClr val="tx1"/>
              </a:solidFill>
            </a:endParaRPr>
          </a:p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4C8E2CB-30C8-227C-6ECC-C54D6FAADCE3}"/>
              </a:ext>
            </a:extLst>
          </p:cNvPr>
          <p:cNvSpPr/>
          <p:nvPr/>
        </p:nvSpPr>
        <p:spPr>
          <a:xfrm>
            <a:off x="3376400" y="2987040"/>
            <a:ext cx="2306320" cy="1686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Density sampling</a:t>
            </a:r>
          </a:p>
          <a:p>
            <a:pPr algn="ctr"/>
            <a:endParaRPr lang="en-GB" b="1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Label data points that are </a:t>
            </a:r>
            <a:r>
              <a:rPr lang="en-GB" b="1" dirty="0">
                <a:solidFill>
                  <a:schemeClr val="tx1"/>
                </a:solidFill>
                <a:effectLst/>
                <a:latin typeface="Helvetica" pitchFamily="2" charset="0"/>
              </a:rPr>
              <a:t>representative</a:t>
            </a:r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 of </a:t>
            </a:r>
            <a:r>
              <a:rPr lang="en-GB" b="1" dirty="0">
                <a:solidFill>
                  <a:schemeClr val="tx1"/>
                </a:solidFill>
                <a:effectLst/>
                <a:latin typeface="Helvetica" pitchFamily="2" charset="0"/>
              </a:rPr>
              <a:t>many</a:t>
            </a:r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 other points</a:t>
            </a:r>
          </a:p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AB21E6-356C-3B3B-A7D3-C48964B8CED9}"/>
              </a:ext>
            </a:extLst>
          </p:cNvPr>
          <p:cNvSpPr/>
          <p:nvPr/>
        </p:nvSpPr>
        <p:spPr>
          <a:xfrm>
            <a:off x="5828240" y="2987040"/>
            <a:ext cx="2306320" cy="16865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Diversity sampling</a:t>
            </a:r>
          </a:p>
          <a:p>
            <a:pPr algn="ctr"/>
            <a:endParaRPr lang="en-GB" b="1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Label data points that are </a:t>
            </a:r>
            <a:r>
              <a:rPr lang="en-GB" b="1" dirty="0">
                <a:solidFill>
                  <a:schemeClr val="tx1"/>
                </a:solidFill>
                <a:effectLst/>
                <a:latin typeface="Helvetica" pitchFamily="2" charset="0"/>
              </a:rPr>
              <a:t>least</a:t>
            </a:r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 like </a:t>
            </a:r>
            <a:r>
              <a:rPr lang="en-GB" b="1" dirty="0">
                <a:solidFill>
                  <a:schemeClr val="tx1"/>
                </a:solidFill>
                <a:effectLst/>
                <a:latin typeface="Helvetica" pitchFamily="2" charset="0"/>
              </a:rPr>
              <a:t>already</a:t>
            </a:r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effectLst/>
                <a:latin typeface="Helvetica" pitchFamily="2" charset="0"/>
              </a:rPr>
              <a:t>labeled</a:t>
            </a:r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 points</a:t>
            </a:r>
          </a:p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76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A31FEDFE-97C8-550A-23C3-FF7ED4DDE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4D96FF2B-17CD-9220-DFBB-8EFE7D1A986D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Strategies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5DFBA8-0C33-B4FD-820A-DE17AE1CBD2F}"/>
              </a:ext>
            </a:extLst>
          </p:cNvPr>
          <p:cNvSpPr/>
          <p:nvPr/>
        </p:nvSpPr>
        <p:spPr>
          <a:xfrm>
            <a:off x="3418840" y="819410"/>
            <a:ext cx="2306320" cy="4368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Diversity Sampling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C1039B-4CC5-5D81-9206-EFB8AEDD8548}"/>
              </a:ext>
            </a:extLst>
          </p:cNvPr>
          <p:cNvGrpSpPr/>
          <p:nvPr/>
        </p:nvGrpSpPr>
        <p:grpSpPr>
          <a:xfrm>
            <a:off x="486346" y="1489753"/>
            <a:ext cx="2719187" cy="3359649"/>
            <a:chOff x="486346" y="1489753"/>
            <a:chExt cx="2719187" cy="33596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ABE323F-C5C2-7711-9F5C-69116F516190}"/>
                </a:ext>
              </a:extLst>
            </p:cNvPr>
            <p:cNvGrpSpPr/>
            <p:nvPr/>
          </p:nvGrpSpPr>
          <p:grpSpPr>
            <a:xfrm>
              <a:off x="487373" y="3477911"/>
              <a:ext cx="2594868" cy="1156249"/>
              <a:chOff x="405181" y="3282705"/>
              <a:chExt cx="2594868" cy="115624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A920CDA-752C-A849-3C6E-572424531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6536" y="3282705"/>
                <a:ext cx="1733513" cy="1035206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0D1B58-3083-0A86-DA85-9A02DB396068}"/>
                  </a:ext>
                </a:extLst>
              </p:cNvPr>
              <p:cNvSpPr txBox="1"/>
              <p:nvPr/>
            </p:nvSpPr>
            <p:spPr>
              <a:xfrm rot="16200000">
                <a:off x="94246" y="3604799"/>
                <a:ext cx="11450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Unlabelled </a:t>
                </a:r>
              </a:p>
              <a:p>
                <a:pPr algn="ctr"/>
                <a:r>
                  <a:rPr lang="en-GB" dirty="0"/>
                  <a:t>Dataset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5AD7084-1A4D-C3F0-2958-7BB0080B1110}"/>
                </a:ext>
              </a:extLst>
            </p:cNvPr>
            <p:cNvGrpSpPr/>
            <p:nvPr/>
          </p:nvGrpSpPr>
          <p:grpSpPr>
            <a:xfrm>
              <a:off x="486346" y="1489753"/>
              <a:ext cx="2719187" cy="3359649"/>
              <a:chOff x="404154" y="1489753"/>
              <a:chExt cx="2719187" cy="3359649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6C9CED-8F2C-DE98-5988-4261A7D94222}"/>
                  </a:ext>
                </a:extLst>
              </p:cNvPr>
              <p:cNvSpPr/>
              <p:nvPr/>
            </p:nvSpPr>
            <p:spPr>
              <a:xfrm>
                <a:off x="431510" y="1489753"/>
                <a:ext cx="2691831" cy="3359649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9ED0847-F73A-B76B-46CE-C7DE23AA5AB3}"/>
                  </a:ext>
                </a:extLst>
              </p:cNvPr>
              <p:cNvGrpSpPr/>
              <p:nvPr/>
            </p:nvGrpSpPr>
            <p:grpSpPr>
              <a:xfrm>
                <a:off x="404154" y="1583718"/>
                <a:ext cx="2595895" cy="1355766"/>
                <a:chOff x="404154" y="1583718"/>
                <a:chExt cx="2595895" cy="1355766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FA64012A-8557-7081-15E4-825FAB6D05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8401" y="1583718"/>
                  <a:ext cx="2071648" cy="1355766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9F7E53F-A403-AE61-396E-87DD1771D1E2}"/>
                    </a:ext>
                  </a:extLst>
                </p:cNvPr>
                <p:cNvSpPr txBox="1"/>
                <p:nvPr/>
              </p:nvSpPr>
              <p:spPr>
                <a:xfrm rot="16200000">
                  <a:off x="195054" y="1981368"/>
                  <a:ext cx="94142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Labelled </a:t>
                  </a:r>
                </a:p>
                <a:p>
                  <a:pPr algn="ctr"/>
                  <a:r>
                    <a:rPr lang="en-GB" dirty="0"/>
                    <a:t>Dataset</a:t>
                  </a:r>
                </a:p>
              </p:txBody>
            </p:sp>
          </p:grp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FEE2EF-A9B9-B224-7587-D8E226A70396}"/>
              </a:ext>
            </a:extLst>
          </p:cNvPr>
          <p:cNvGrpSpPr/>
          <p:nvPr/>
        </p:nvGrpSpPr>
        <p:grpSpPr>
          <a:xfrm>
            <a:off x="3342399" y="1345560"/>
            <a:ext cx="2123114" cy="3506974"/>
            <a:chOff x="3342399" y="1345560"/>
            <a:chExt cx="2123114" cy="35069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4757E7-D8A8-DADB-D62A-5B563E47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385132" y="1345560"/>
              <a:ext cx="2037647" cy="17948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2741F7A-5100-BE39-2092-62F55B83A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3342399" y="3169577"/>
              <a:ext cx="2123114" cy="168295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ED44928-CF92-A145-C61C-9DD470EF952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02379" y="1671052"/>
            <a:ext cx="3226549" cy="284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2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42D11A04-A225-CD5D-89E4-441BDE402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EAA612D5-F04A-5538-2004-FD70515C08FB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Strategies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B68D0A-282B-758D-CA31-1BC2AD38559A}"/>
              </a:ext>
            </a:extLst>
          </p:cNvPr>
          <p:cNvSpPr/>
          <p:nvPr/>
        </p:nvSpPr>
        <p:spPr>
          <a:xfrm>
            <a:off x="3418840" y="819410"/>
            <a:ext cx="2306320" cy="4368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Diversity Sampling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F67541-A298-83CE-CC17-D3B24E1D7A35}"/>
              </a:ext>
            </a:extLst>
          </p:cNvPr>
          <p:cNvGrpSpPr/>
          <p:nvPr/>
        </p:nvGrpSpPr>
        <p:grpSpPr>
          <a:xfrm>
            <a:off x="5725160" y="3882817"/>
            <a:ext cx="2594868" cy="1156249"/>
            <a:chOff x="405181" y="3282705"/>
            <a:chExt cx="2594868" cy="11562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1E907A-7DFC-2C27-3199-DD9CF9B5E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6536" y="3282705"/>
              <a:ext cx="1733513" cy="103520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B04B3F-F60C-0F3A-67AE-0DD47FA21797}"/>
                </a:ext>
              </a:extLst>
            </p:cNvPr>
            <p:cNvSpPr txBox="1"/>
            <p:nvPr/>
          </p:nvSpPr>
          <p:spPr>
            <a:xfrm rot="16200000">
              <a:off x="94246" y="3604799"/>
              <a:ext cx="11450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Unlabelled </a:t>
              </a:r>
            </a:p>
            <a:p>
              <a:pPr algn="ctr"/>
              <a:r>
                <a:rPr lang="en-GB" dirty="0"/>
                <a:t>Dataset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746903-7193-294E-1DE9-784C2132A0B7}"/>
              </a:ext>
            </a:extLst>
          </p:cNvPr>
          <p:cNvGrpSpPr/>
          <p:nvPr/>
        </p:nvGrpSpPr>
        <p:grpSpPr>
          <a:xfrm>
            <a:off x="486346" y="1755726"/>
            <a:ext cx="5912957" cy="1834702"/>
            <a:chOff x="404154" y="1755726"/>
            <a:chExt cx="5912957" cy="18347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9D586C-63DC-EDD5-4C30-D23FE4A280E1}"/>
                </a:ext>
              </a:extLst>
            </p:cNvPr>
            <p:cNvSpPr/>
            <p:nvPr/>
          </p:nvSpPr>
          <p:spPr>
            <a:xfrm>
              <a:off x="431510" y="1755726"/>
              <a:ext cx="2691831" cy="1470359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4F81E1-6FA7-F7D0-693E-D7E7325EC003}"/>
                </a:ext>
              </a:extLst>
            </p:cNvPr>
            <p:cNvGrpSpPr/>
            <p:nvPr/>
          </p:nvGrpSpPr>
          <p:grpSpPr>
            <a:xfrm>
              <a:off x="404154" y="1820020"/>
              <a:ext cx="5912957" cy="1770408"/>
              <a:chOff x="404154" y="1820020"/>
              <a:chExt cx="5912957" cy="1770408"/>
            </a:xfrm>
          </p:grpSpPr>
          <p:pic>
            <p:nvPicPr>
              <p:cNvPr id="16" name="Picture 15" descr="A picture containing electric blue, blue, design&#10;&#10;Description automatically generated">
                <a:extLst>
                  <a:ext uri="{FF2B5EF4-FFF2-40B4-BE49-F238E27FC236}">
                    <a16:creationId xmlns:a16="http://schemas.microsoft.com/office/drawing/2014/main" id="{6CB20CA5-810A-E36B-9047-2D74E8256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8098" y="2604251"/>
                <a:ext cx="2479013" cy="986177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146628C-C2F4-A3E4-11ED-14185AC36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8401" y="1820020"/>
                <a:ext cx="2071648" cy="1355766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ED2F7C-827D-CB0D-75AE-DB774565BFA5}"/>
                  </a:ext>
                </a:extLst>
              </p:cNvPr>
              <p:cNvSpPr txBox="1"/>
              <p:nvPr/>
            </p:nvSpPr>
            <p:spPr>
              <a:xfrm rot="16200000">
                <a:off x="195054" y="2217670"/>
                <a:ext cx="9414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Labelled </a:t>
                </a:r>
              </a:p>
              <a:p>
                <a:pPr algn="ctr"/>
                <a:r>
                  <a:rPr lang="en-GB" dirty="0"/>
                  <a:t>Dataset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360DC36A-74BF-75EB-CE69-90FCE2D1442E}"/>
                  </a:ext>
                </a:extLst>
              </p:cNvPr>
              <p:cNvCxnSpPr>
                <a:stCxn id="17" idx="3"/>
                <a:endCxn id="16" idx="1"/>
              </p:cNvCxnSpPr>
              <p:nvPr/>
            </p:nvCxnSpPr>
            <p:spPr>
              <a:xfrm>
                <a:off x="3000049" y="2497903"/>
                <a:ext cx="838049" cy="599437"/>
              </a:xfrm>
              <a:prstGeom prst="straightConnector1">
                <a:avLst/>
              </a:prstGeom>
              <a:ln>
                <a:solidFill>
                  <a:schemeClr val="tx2">
                    <a:lumMod val="9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2F94924-582E-E36F-0DC7-398DF2D87772}"/>
                  </a:ext>
                </a:extLst>
              </p:cNvPr>
              <p:cNvSpPr txBox="1"/>
              <p:nvPr/>
            </p:nvSpPr>
            <p:spPr>
              <a:xfrm>
                <a:off x="3071967" y="2344014"/>
                <a:ext cx="6780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Train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2F03EA-9325-5C73-3110-EE443BE35D89}"/>
              </a:ext>
            </a:extLst>
          </p:cNvPr>
          <p:cNvGrpSpPr/>
          <p:nvPr/>
        </p:nvGrpSpPr>
        <p:grpSpPr>
          <a:xfrm>
            <a:off x="3920290" y="1694163"/>
            <a:ext cx="3477231" cy="1403176"/>
            <a:chOff x="3920290" y="1694163"/>
            <a:chExt cx="3477231" cy="1403176"/>
          </a:xfrm>
        </p:grpSpPr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7509C157-52C0-5D3C-B7DF-DBDC12B6360D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rot="16200000" flipH="1" flipV="1">
              <a:off x="5266167" y="965985"/>
              <a:ext cx="785477" cy="3477231"/>
            </a:xfrm>
            <a:prstGeom prst="bentConnector4">
              <a:avLst>
                <a:gd name="adj1" fmla="val -29103"/>
                <a:gd name="adj2" fmla="val 106574"/>
              </a:avLst>
            </a:prstGeom>
            <a:ln w="222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B971CA-9431-A318-5E86-98C1BF5D64E7}"/>
                </a:ext>
              </a:extLst>
            </p:cNvPr>
            <p:cNvSpPr txBox="1"/>
            <p:nvPr/>
          </p:nvSpPr>
          <p:spPr>
            <a:xfrm>
              <a:off x="4908224" y="1694163"/>
              <a:ext cx="914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Labelling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3BA1DDD-B3E8-FCE4-3684-6FECEFB7F05B}"/>
              </a:ext>
            </a:extLst>
          </p:cNvPr>
          <p:cNvSpPr txBox="1"/>
          <p:nvPr/>
        </p:nvSpPr>
        <p:spPr>
          <a:xfrm>
            <a:off x="2225290" y="4189521"/>
            <a:ext cx="2934506" cy="27699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dirty="0"/>
              <a:t>Before: Validation Accuracy = 96.4%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DEBF871C-A8AA-7434-D774-17CC6549B3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99303" y="2299923"/>
            <a:ext cx="1797034" cy="158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0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87B7A56D-0CCF-D7AD-0DF0-F26148517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C6490FB7-6C20-DA7A-9713-B0AE3D7234AA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Strategies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059F676-C5D4-E13D-8144-3F6B9AFDE2D0}"/>
              </a:ext>
            </a:extLst>
          </p:cNvPr>
          <p:cNvSpPr/>
          <p:nvPr/>
        </p:nvSpPr>
        <p:spPr>
          <a:xfrm>
            <a:off x="3418840" y="819410"/>
            <a:ext cx="2306320" cy="4368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Diversity Sampling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68EFF-659B-7949-7C46-7EBE81F0CF4D}"/>
              </a:ext>
            </a:extLst>
          </p:cNvPr>
          <p:cNvSpPr txBox="1"/>
          <p:nvPr/>
        </p:nvSpPr>
        <p:spPr>
          <a:xfrm>
            <a:off x="1831643" y="1338414"/>
            <a:ext cx="548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hlinkClick r:id="rId3"/>
              </a:rPr>
              <a:t>Practical-3: Active Learning with Diversity Sampling</a:t>
            </a:r>
            <a:endParaRPr lang="en-GB" sz="1800" dirty="0"/>
          </a:p>
        </p:txBody>
      </p:sp>
      <p:pic>
        <p:nvPicPr>
          <p:cNvPr id="6" name="图片 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325D3642-9C53-9A68-5E99-B861B90F3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78" y="1802224"/>
            <a:ext cx="4347121" cy="30258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35668FE-72EA-FC3A-BC1B-6E31074461BF}"/>
              </a:ext>
            </a:extLst>
          </p:cNvPr>
          <p:cNvSpPr txBox="1"/>
          <p:nvPr/>
        </p:nvSpPr>
        <p:spPr>
          <a:xfrm>
            <a:off x="4438276" y="2958701"/>
            <a:ext cx="5001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https://github.com/TQ-001/MPHY0050</a:t>
            </a:r>
            <a:endParaRPr lang="en-US" dirty="0"/>
          </a:p>
          <a:p>
            <a:endParaRPr lang="en-US" dirty="0"/>
          </a:p>
          <a:p>
            <a:r>
              <a:rPr lang="en-US" dirty="0"/>
              <a:t>- Lecture4/</a:t>
            </a:r>
          </a:p>
          <a:p>
            <a:r>
              <a:rPr lang="en-US" dirty="0"/>
              <a:t>    - Practical_3_Active_Learning_DiversitySampling.ipynb </a:t>
            </a:r>
          </a:p>
        </p:txBody>
      </p:sp>
    </p:spTree>
    <p:extLst>
      <p:ext uri="{BB962C8B-B14F-4D97-AF65-F5344CB8AC3E}">
        <p14:creationId xmlns:p14="http://schemas.microsoft.com/office/powerpoint/2010/main" val="801027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B64C987C-766A-CA4F-FDA0-E221509D8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13BB0E89-54CB-CCFC-5BFA-C372541972B3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Strategies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2B71E1D-2DC7-83FF-6CD4-C588D71870EC}"/>
              </a:ext>
            </a:extLst>
          </p:cNvPr>
          <p:cNvSpPr>
            <a:spLocks noChangeAspect="1"/>
          </p:cNvSpPr>
          <p:nvPr/>
        </p:nvSpPr>
        <p:spPr>
          <a:xfrm>
            <a:off x="3842950" y="1042460"/>
            <a:ext cx="1368000" cy="1368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Active</a:t>
            </a:r>
          </a:p>
          <a:p>
            <a:pPr algn="ctr"/>
            <a:r>
              <a:rPr lang="en-GB" sz="1800" b="1" dirty="0">
                <a:solidFill>
                  <a:schemeClr val="tx1"/>
                </a:solidFill>
              </a:rPr>
              <a:t>Learning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D1CEBCD-8A1A-C451-0641-C7A1DB1DF938}"/>
              </a:ext>
            </a:extLst>
          </p:cNvPr>
          <p:cNvSpPr/>
          <p:nvPr/>
        </p:nvSpPr>
        <p:spPr>
          <a:xfrm>
            <a:off x="924560" y="2987040"/>
            <a:ext cx="2306320" cy="16865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Uncertainty Sampling</a:t>
            </a:r>
          </a:p>
          <a:p>
            <a:pPr algn="ctr"/>
            <a:endParaRPr lang="en-GB" b="1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Label data points where the current model is </a:t>
            </a:r>
            <a:r>
              <a:rPr lang="en-GB" b="1" dirty="0">
                <a:solidFill>
                  <a:schemeClr val="tx1"/>
                </a:solidFill>
                <a:effectLst/>
                <a:latin typeface="Helvetica" pitchFamily="2" charset="0"/>
              </a:rPr>
              <a:t>least certain</a:t>
            </a:r>
            <a:endParaRPr lang="en-GB" b="1" dirty="0">
              <a:solidFill>
                <a:schemeClr val="tx1"/>
              </a:solidFill>
            </a:endParaRPr>
          </a:p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394C177-95D3-FDD8-4CC9-F31DB470E9C4}"/>
              </a:ext>
            </a:extLst>
          </p:cNvPr>
          <p:cNvSpPr/>
          <p:nvPr/>
        </p:nvSpPr>
        <p:spPr>
          <a:xfrm>
            <a:off x="3376400" y="2987040"/>
            <a:ext cx="2306320" cy="1686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Density sampling</a:t>
            </a:r>
          </a:p>
          <a:p>
            <a:pPr algn="ctr"/>
            <a:endParaRPr lang="en-GB" b="1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Label data points that are </a:t>
            </a:r>
            <a:r>
              <a:rPr lang="en-GB" b="1" dirty="0">
                <a:solidFill>
                  <a:schemeClr val="tx1"/>
                </a:solidFill>
                <a:effectLst/>
                <a:latin typeface="Helvetica" pitchFamily="2" charset="0"/>
              </a:rPr>
              <a:t>representative</a:t>
            </a:r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 of </a:t>
            </a:r>
            <a:r>
              <a:rPr lang="en-GB" b="1" dirty="0">
                <a:solidFill>
                  <a:schemeClr val="tx1"/>
                </a:solidFill>
                <a:effectLst/>
                <a:latin typeface="Helvetica" pitchFamily="2" charset="0"/>
              </a:rPr>
              <a:t>many</a:t>
            </a:r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 other points</a:t>
            </a:r>
          </a:p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89C20F-A617-9716-0D95-F1282280103C}"/>
              </a:ext>
            </a:extLst>
          </p:cNvPr>
          <p:cNvSpPr/>
          <p:nvPr/>
        </p:nvSpPr>
        <p:spPr>
          <a:xfrm>
            <a:off x="5828240" y="2987040"/>
            <a:ext cx="2306320" cy="16865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Diversity sampling</a:t>
            </a:r>
          </a:p>
          <a:p>
            <a:pPr algn="ctr"/>
            <a:endParaRPr lang="en-GB" b="1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Label data points that are </a:t>
            </a:r>
            <a:r>
              <a:rPr lang="en-GB" b="1" dirty="0">
                <a:solidFill>
                  <a:schemeClr val="tx1"/>
                </a:solidFill>
                <a:effectLst/>
                <a:latin typeface="Helvetica" pitchFamily="2" charset="0"/>
              </a:rPr>
              <a:t>least</a:t>
            </a:r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 like </a:t>
            </a:r>
            <a:r>
              <a:rPr lang="en-GB" b="1" dirty="0">
                <a:solidFill>
                  <a:schemeClr val="tx1"/>
                </a:solidFill>
                <a:effectLst/>
                <a:latin typeface="Helvetica" pitchFamily="2" charset="0"/>
              </a:rPr>
              <a:t>already</a:t>
            </a:r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effectLst/>
                <a:latin typeface="Helvetica" pitchFamily="2" charset="0"/>
              </a:rPr>
              <a:t>labeled</a:t>
            </a:r>
            <a:r>
              <a:rPr lang="en-GB" dirty="0">
                <a:solidFill>
                  <a:schemeClr val="tx1"/>
                </a:solidFill>
                <a:effectLst/>
                <a:latin typeface="Helvetica" pitchFamily="2" charset="0"/>
              </a:rPr>
              <a:t> points</a:t>
            </a:r>
          </a:p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889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5354A781-ED94-0CF2-9D7A-9A8963244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>
            <a:extLst>
              <a:ext uri="{FF2B5EF4-FFF2-40B4-BE49-F238E27FC236}">
                <a16:creationId xmlns:a16="http://schemas.microsoft.com/office/drawing/2014/main" id="{37F64EC0-69D5-1AEE-69BC-E401B83CDE7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2300" y="6610"/>
            <a:ext cx="7041300" cy="70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Motivation</a:t>
            </a:r>
            <a:endParaRPr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4DA99-2747-077F-4F33-22C02879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9"/>
          <a:stretch/>
        </p:blipFill>
        <p:spPr>
          <a:xfrm>
            <a:off x="5831421" y="1144699"/>
            <a:ext cx="2728379" cy="3804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1683C1-0426-45F1-2563-50DD0FE312F2}"/>
              </a:ext>
            </a:extLst>
          </p:cNvPr>
          <p:cNvSpPr txBox="1"/>
          <p:nvPr/>
        </p:nvSpPr>
        <p:spPr>
          <a:xfrm>
            <a:off x="1538969" y="793622"/>
            <a:ext cx="1981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cs typeface="Arial" panose="020B0604020202020204" pitchFamily="34" charset="0"/>
              </a:rPr>
              <a:t>Foundation Models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20DEBD-73F8-6075-5C91-2475CF638182}"/>
              </a:ext>
            </a:extLst>
          </p:cNvPr>
          <p:cNvGrpSpPr/>
          <p:nvPr/>
        </p:nvGrpSpPr>
        <p:grpSpPr>
          <a:xfrm>
            <a:off x="957690" y="2512435"/>
            <a:ext cx="3182502" cy="2436325"/>
            <a:chOff x="6964794" y="4327676"/>
            <a:chExt cx="3182502" cy="24363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0B01EA-2D0F-610C-BA34-C1EA74C871A0}"/>
                </a:ext>
              </a:extLst>
            </p:cNvPr>
            <p:cNvSpPr txBox="1"/>
            <p:nvPr/>
          </p:nvSpPr>
          <p:spPr>
            <a:xfrm>
              <a:off x="6964794" y="4327676"/>
              <a:ext cx="31825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Trained on </a:t>
              </a:r>
              <a:r>
                <a:rPr lang="en-US" b="1" dirty="0"/>
                <a:t>Massive</a:t>
              </a:r>
              <a:r>
                <a:rPr lang="en-US" dirty="0"/>
                <a:t> Quantity of Data</a:t>
              </a: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3BFFAB76-016F-351B-C24D-A6F57C950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8" r="1412"/>
            <a:stretch/>
          </p:blipFill>
          <p:spPr bwMode="auto">
            <a:xfrm>
              <a:off x="6964795" y="4651609"/>
              <a:ext cx="3182501" cy="211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78B4A9-A738-653C-3173-FD40DD54DAE4}"/>
                </a:ext>
              </a:extLst>
            </p:cNvPr>
            <p:cNvSpPr/>
            <p:nvPr/>
          </p:nvSpPr>
          <p:spPr>
            <a:xfrm>
              <a:off x="7399371" y="5559350"/>
              <a:ext cx="2274604" cy="29690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SAM: 1B</a:t>
              </a:r>
              <a:r>
                <a:rPr lang="en-US" dirty="0"/>
                <a:t> </a:t>
              </a:r>
              <a:r>
                <a:rPr lang="en-US" sz="1400" dirty="0"/>
                <a:t>image data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BD3BFF6-0F19-E230-6E0D-DF2C9D58F6F6}"/>
              </a:ext>
            </a:extLst>
          </p:cNvPr>
          <p:cNvSpPr txBox="1"/>
          <p:nvPr/>
        </p:nvSpPr>
        <p:spPr>
          <a:xfrm>
            <a:off x="6373000" y="812299"/>
            <a:ext cx="1981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cs typeface="Arial" panose="020B0604020202020204" pitchFamily="34" charset="0"/>
              </a:rPr>
              <a:t>Medical Imaging</a:t>
            </a:r>
            <a:endParaRPr lang="en-GB" dirty="0"/>
          </a:p>
        </p:txBody>
      </p:sp>
      <p:pic>
        <p:nvPicPr>
          <p:cNvPr id="3" name="图片 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6D4183AC-576F-3ADB-98E6-74EAA10CB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20" y="1069141"/>
            <a:ext cx="5013361" cy="140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4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A219AF87-03AF-12BC-37A5-7CA139396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212D257D-6ABA-AA60-B378-A04760CD5DB9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Scenarios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B9ED7-4294-BBF1-7F34-5AE4EC9A55AE}"/>
              </a:ext>
            </a:extLst>
          </p:cNvPr>
          <p:cNvSpPr txBox="1"/>
          <p:nvPr/>
        </p:nvSpPr>
        <p:spPr>
          <a:xfrm>
            <a:off x="822960" y="1485096"/>
            <a:ext cx="7109639" cy="1711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</a:rPr>
              <a:t>The most common active learning methods can be categorized into: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</a:rPr>
              <a:t>● Stream-based Selective Sampling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</a:rPr>
              <a:t>● Pool-based Sampling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</a:rPr>
              <a:t>● Query Synthesis</a:t>
            </a:r>
          </a:p>
        </p:txBody>
      </p:sp>
    </p:spTree>
    <p:extLst>
      <p:ext uri="{BB962C8B-B14F-4D97-AF65-F5344CB8AC3E}">
        <p14:creationId xmlns:p14="http://schemas.microsoft.com/office/powerpoint/2010/main" val="3087976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655FD598-C348-E688-B05D-726774FEB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E129505A-CFDC-F637-6AB4-52C69AB0B572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Scenarios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B49E8-4354-98C1-A738-0477713F2063}"/>
              </a:ext>
            </a:extLst>
          </p:cNvPr>
          <p:cNvSpPr txBox="1"/>
          <p:nvPr/>
        </p:nvSpPr>
        <p:spPr>
          <a:xfrm>
            <a:off x="322300" y="1026160"/>
            <a:ext cx="84457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000000"/>
                </a:solidFill>
                <a:effectLst/>
                <a:latin typeface="Helvetica" pitchFamily="2" charset="0"/>
              </a:rPr>
              <a:t>Stream-based Selective Sampling</a:t>
            </a:r>
          </a:p>
          <a:p>
            <a:pPr algn="ctr"/>
            <a:endParaRPr lang="en-GB" sz="1800" b="1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</a:rPr>
              <a:t>Data arrives in a </a:t>
            </a:r>
            <a:r>
              <a:rPr lang="en-GB" sz="1800" b="1" dirty="0">
                <a:solidFill>
                  <a:srgbClr val="000000"/>
                </a:solidFill>
                <a:effectLst/>
                <a:latin typeface="Helvetica" pitchFamily="2" charset="0"/>
              </a:rPr>
              <a:t>streaming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</a:rPr>
              <a:t> fashion, and decisions need to be made in </a:t>
            </a:r>
            <a:r>
              <a:rPr lang="en-GB" sz="1800" b="1" dirty="0">
                <a:solidFill>
                  <a:srgbClr val="000000"/>
                </a:solidFill>
                <a:effectLst/>
                <a:latin typeface="Helvetica" pitchFamily="2" charset="0"/>
              </a:rPr>
              <a:t>real-time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</a:rPr>
              <a:t> about which instances to label for model improvement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58F6C-F45B-C433-931C-B5910A32C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63066"/>
            <a:ext cx="7772400" cy="20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74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7AB301EC-B54F-AF5D-AD8F-882E1EBA1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074C3D78-0491-8470-D8CB-3DCBCC467866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Scenarios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B4230-B70B-6936-F825-E19F23BAF6E9}"/>
              </a:ext>
            </a:extLst>
          </p:cNvPr>
          <p:cNvSpPr txBox="1"/>
          <p:nvPr/>
        </p:nvSpPr>
        <p:spPr>
          <a:xfrm>
            <a:off x="322300" y="863680"/>
            <a:ext cx="84457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000000"/>
                </a:solidFill>
                <a:effectLst/>
                <a:latin typeface="Helvetica" pitchFamily="2" charset="0"/>
              </a:rPr>
              <a:t>Pool-based Sampling</a:t>
            </a:r>
          </a:p>
          <a:p>
            <a:pPr algn="ctr"/>
            <a:endParaRPr lang="en-GB" sz="1800" b="1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</a:rPr>
              <a:t>A large </a:t>
            </a:r>
            <a:r>
              <a:rPr lang="en-GB" sz="1800" b="1" dirty="0">
                <a:solidFill>
                  <a:srgbClr val="000000"/>
                </a:solidFill>
                <a:effectLst/>
                <a:latin typeface="Helvetica" pitchFamily="2" charset="0"/>
              </a:rPr>
              <a:t>pool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</a:rPr>
              <a:t> of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unlabeled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</a:rPr>
              <a:t> data is available to draw samples from and the active</a:t>
            </a:r>
          </a:p>
          <a:p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</a:rPr>
              <a:t>learning model seeks to select a </a:t>
            </a:r>
            <a:r>
              <a:rPr lang="en-GB" sz="1800" b="1" dirty="0">
                <a:solidFill>
                  <a:srgbClr val="000000"/>
                </a:solidFill>
                <a:effectLst/>
                <a:latin typeface="Helvetica" pitchFamily="2" charset="0"/>
              </a:rPr>
              <a:t>batch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</a:rPr>
              <a:t> of </a:t>
            </a:r>
            <a:r>
              <a:rPr lang="en-GB" sz="1800" b="1" dirty="0">
                <a:solidFill>
                  <a:srgbClr val="000000"/>
                </a:solidFill>
                <a:effectLst/>
                <a:latin typeface="Helvetica" pitchFamily="2" charset="0"/>
              </a:rPr>
              <a:t>N samples 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</a:rPr>
              <a:t>from this </a:t>
            </a:r>
            <a:r>
              <a:rPr lang="en-GB" sz="1800" dirty="0" err="1">
                <a:solidFill>
                  <a:srgbClr val="000000"/>
                </a:solidFill>
                <a:effectLst/>
                <a:latin typeface="Helvetica" pitchFamily="2" charset="0"/>
              </a:rPr>
              <a:t>unlabeled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</a:rPr>
              <a:t> 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2F15AC-BDF5-F2AF-34E4-1D523BBB1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" y="2064009"/>
            <a:ext cx="6842760" cy="300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0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8DE663A7-65EF-9625-4FEE-FD67DA6F5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507DADD4-4008-EFAA-C6F4-790FB4EE8D86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Scenarios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13EA8-8A5A-A957-634D-8FD0E4B47118}"/>
              </a:ext>
            </a:extLst>
          </p:cNvPr>
          <p:cNvSpPr txBox="1"/>
          <p:nvPr/>
        </p:nvSpPr>
        <p:spPr>
          <a:xfrm>
            <a:off x="322300" y="863680"/>
            <a:ext cx="84457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000000"/>
                </a:solidFill>
                <a:effectLst/>
                <a:latin typeface="Helvetica" pitchFamily="2" charset="0"/>
              </a:rPr>
              <a:t>Query Synthesis</a:t>
            </a:r>
          </a:p>
          <a:p>
            <a:pPr algn="ctr"/>
            <a:endParaRPr lang="en-GB" sz="1800" b="1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</a:rPr>
              <a:t>Active learning agent is able to </a:t>
            </a:r>
            <a:r>
              <a:rPr lang="en-GB" sz="1800" b="1" dirty="0">
                <a:solidFill>
                  <a:srgbClr val="000000"/>
                </a:solidFill>
                <a:effectLst/>
                <a:latin typeface="Helvetica" pitchFamily="2" charset="0"/>
              </a:rPr>
              <a:t>synthesis</a:t>
            </a:r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</a:rPr>
              <a:t> its own examples based on our training</a:t>
            </a:r>
          </a:p>
          <a:p>
            <a:r>
              <a:rPr lang="en-GB" sz="1800" dirty="0">
                <a:solidFill>
                  <a:srgbClr val="000000"/>
                </a:solidFill>
                <a:effectLst/>
                <a:latin typeface="Helvetica" pitchFamily="2" charset="0"/>
              </a:rPr>
              <a:t>examples for maximally effective learning</a:t>
            </a:r>
          </a:p>
        </p:txBody>
      </p:sp>
      <p:pic>
        <p:nvPicPr>
          <p:cNvPr id="1026" name="Picture 2" descr="blog image">
            <a:extLst>
              <a:ext uri="{FF2B5EF4-FFF2-40B4-BE49-F238E27FC236}">
                <a16:creationId xmlns:a16="http://schemas.microsoft.com/office/drawing/2014/main" id="{C6F7B380-5603-0C92-097B-CC94692CB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20608" r="6334" b="22893"/>
          <a:stretch>
            <a:fillRect/>
          </a:stretch>
        </p:blipFill>
        <p:spPr bwMode="auto">
          <a:xfrm>
            <a:off x="944880" y="2516809"/>
            <a:ext cx="7254240" cy="189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482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944D8B44-F540-397B-42CD-586ADE9AC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716D85A3-281C-B067-D922-24A48BE6B680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Tools for Medical Tasks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A4D2CC-F3F2-2E64-9296-3E15A06ED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07" y="908706"/>
            <a:ext cx="7772400" cy="401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53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C6133125-7EAA-27A5-60EB-6BA3AC04E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E6FA8FB4-F534-4DC8-FD54-B60DEDCC9475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Tools for Medical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EB6EA-57AD-0068-D214-D795FE00A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18" y="792480"/>
            <a:ext cx="8626364" cy="40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95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C71F7388-43F6-503F-10E9-6A2D64F4E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EE2181E3-11D2-2C6A-92E2-8C804205E306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Tools for Medical Tasks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D84F0E1-F459-0B04-4A71-D6A5BA693BF4}"/>
              </a:ext>
            </a:extLst>
          </p:cNvPr>
          <p:cNvGrpSpPr/>
          <p:nvPr/>
        </p:nvGrpSpPr>
        <p:grpSpPr>
          <a:xfrm>
            <a:off x="366247" y="1024066"/>
            <a:ext cx="8411505" cy="3928078"/>
            <a:chOff x="366247" y="1024066"/>
            <a:chExt cx="8411505" cy="39280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4423ACD-BF2A-D2D6-6F3F-083F46B3B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247" y="1024066"/>
              <a:ext cx="8411505" cy="3928078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45C15B40-4ADD-DBAE-AC5C-791ED03A2492}"/>
                </a:ext>
              </a:extLst>
            </p:cNvPr>
            <p:cNvSpPr txBox="1"/>
            <p:nvPr/>
          </p:nvSpPr>
          <p:spPr>
            <a:xfrm>
              <a:off x="1905000" y="1780508"/>
              <a:ext cx="2225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(Interactive)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5350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C7F22FAB-115E-519A-EF1A-EDD01F8B6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43DE964F-6B51-2A2D-7415-CBCD60933251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Active Learning Tools for Medical Tasks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DA31DB5-6D62-6013-60BA-B8EA3EE24B3F}"/>
              </a:ext>
            </a:extLst>
          </p:cNvPr>
          <p:cNvGrpSpPr/>
          <p:nvPr/>
        </p:nvGrpSpPr>
        <p:grpSpPr>
          <a:xfrm>
            <a:off x="531688" y="985462"/>
            <a:ext cx="7772400" cy="3861288"/>
            <a:chOff x="531688" y="1000702"/>
            <a:chExt cx="7772400" cy="38612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64D0C3E-AEC7-94C2-95BB-EB59510ED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688" y="1000702"/>
              <a:ext cx="7772400" cy="3861288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548AD3B8-185A-2846-D3B4-65B021C24F25}"/>
                </a:ext>
              </a:extLst>
            </p:cNvPr>
            <p:cNvSpPr txBox="1"/>
            <p:nvPr/>
          </p:nvSpPr>
          <p:spPr>
            <a:xfrm>
              <a:off x="1798320" y="1689068"/>
              <a:ext cx="3162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(Interactive + Auto Segmentation)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3263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C24D2D71-6F75-2F00-CA06-00AB4F2BC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D4E5E537-2CCE-A5CB-4F18-606B15CDFBFF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Take Home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57B9F-9202-2FBA-0E82-FA45456FDD6D}"/>
              </a:ext>
            </a:extLst>
          </p:cNvPr>
          <p:cNvSpPr txBox="1"/>
          <p:nvPr/>
        </p:nvSpPr>
        <p:spPr>
          <a:xfrm>
            <a:off x="683230" y="1156380"/>
            <a:ext cx="792651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Weak</a:t>
            </a:r>
            <a:r>
              <a:rPr lang="en-GB" dirty="0"/>
              <a:t> </a:t>
            </a:r>
            <a:r>
              <a:rPr lang="en-GB" b="1" dirty="0"/>
              <a:t>supervision</a:t>
            </a:r>
            <a:r>
              <a:rPr lang="en-GB" dirty="0"/>
              <a:t> techniques help leverage </a:t>
            </a:r>
            <a:r>
              <a:rPr lang="en-GB" b="1" dirty="0"/>
              <a:t>imperfect</a:t>
            </a:r>
            <a:r>
              <a:rPr lang="en-GB" dirty="0"/>
              <a:t> or </a:t>
            </a:r>
            <a:r>
              <a:rPr lang="en-GB" b="1" dirty="0"/>
              <a:t>limited</a:t>
            </a:r>
            <a:r>
              <a:rPr lang="en-GB" dirty="0"/>
              <a:t> labels, enabling the development of robust models when high-quality annotated data is scarce.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Active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 allows models to intelligently </a:t>
            </a:r>
            <a:r>
              <a:rPr lang="en-GB" b="1" dirty="0"/>
              <a:t>select</a:t>
            </a:r>
            <a:r>
              <a:rPr lang="en-GB" dirty="0"/>
              <a:t> the </a:t>
            </a:r>
            <a:r>
              <a:rPr lang="en-GB" b="1" dirty="0"/>
              <a:t>most</a:t>
            </a:r>
            <a:r>
              <a:rPr lang="en-GB" dirty="0"/>
              <a:t> </a:t>
            </a:r>
            <a:r>
              <a:rPr lang="en-GB" b="1" dirty="0"/>
              <a:t>informative</a:t>
            </a:r>
            <a:r>
              <a:rPr lang="en-GB" dirty="0"/>
              <a:t> data </a:t>
            </a:r>
            <a:r>
              <a:rPr lang="en-GB" b="1" dirty="0"/>
              <a:t>samples</a:t>
            </a:r>
            <a:r>
              <a:rPr lang="en-GB" dirty="0"/>
              <a:t> for </a:t>
            </a:r>
            <a:r>
              <a:rPr lang="en-GB" b="1" dirty="0" err="1"/>
              <a:t>labeling</a:t>
            </a:r>
            <a:r>
              <a:rPr lang="en-GB" dirty="0"/>
              <a:t>, </a:t>
            </a:r>
            <a:r>
              <a:rPr lang="en-GB" b="1" dirty="0"/>
              <a:t>reducing</a:t>
            </a:r>
            <a:r>
              <a:rPr lang="en-GB" dirty="0"/>
              <a:t> </a:t>
            </a:r>
            <a:r>
              <a:rPr lang="en-GB" b="1" dirty="0"/>
              <a:t>annotation</a:t>
            </a:r>
            <a:r>
              <a:rPr lang="en-GB" dirty="0"/>
              <a:t> </a:t>
            </a:r>
            <a:r>
              <a:rPr lang="en-GB" b="1" dirty="0"/>
              <a:t>costs</a:t>
            </a:r>
            <a:r>
              <a:rPr lang="en-GB" dirty="0"/>
              <a:t> while maintaining high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b="1" dirty="0"/>
              <a:t>best</a:t>
            </a:r>
            <a:r>
              <a:rPr lang="en-GB" dirty="0"/>
              <a:t> active learning strategy depends on the specific </a:t>
            </a:r>
            <a:r>
              <a:rPr lang="en-GB" b="1" dirty="0"/>
              <a:t>task</a:t>
            </a:r>
            <a:r>
              <a:rPr lang="en-GB" dirty="0"/>
              <a:t> and data </a:t>
            </a:r>
            <a:r>
              <a:rPr lang="en-GB" b="1" dirty="0"/>
              <a:t>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Uncertainty sampling</a:t>
            </a:r>
            <a:r>
              <a:rPr lang="en-GB" dirty="0"/>
              <a:t> is often the most effective when the goal is to quickly improve model performance with minimal </a:t>
            </a:r>
            <a:r>
              <a:rPr lang="en-GB" dirty="0" err="1"/>
              <a:t>labeled</a:t>
            </a:r>
            <a:r>
              <a:rPr lang="en-GB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Density-based sampling</a:t>
            </a:r>
            <a:r>
              <a:rPr lang="en-GB" dirty="0"/>
              <a:t> is ideal for ensuring representative coverage of the data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Diversity-based sampling</a:t>
            </a:r>
            <a:r>
              <a:rPr lang="en-GB" dirty="0"/>
              <a:t> helps in reducing bias and improving generalization across varied data instances.</a:t>
            </a:r>
          </a:p>
        </p:txBody>
      </p:sp>
    </p:spTree>
    <p:extLst>
      <p:ext uri="{BB962C8B-B14F-4D97-AF65-F5344CB8AC3E}">
        <p14:creationId xmlns:p14="http://schemas.microsoft.com/office/powerpoint/2010/main" val="386378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0739ACFB-EB9A-F84D-6BF3-A18653A3D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464365A4-FC1D-F45D-1606-87F7F17FD37A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ADB1B-776B-2DBD-CEA0-40DD7BEB2BD8}"/>
              </a:ext>
            </a:extLst>
          </p:cNvPr>
          <p:cNvSpPr txBox="1"/>
          <p:nvPr/>
        </p:nvSpPr>
        <p:spPr>
          <a:xfrm>
            <a:off x="3193978" y="2161445"/>
            <a:ext cx="2756044" cy="820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3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5623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15CE7DE5-8CD7-4555-624D-7AE860397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79D2B703-4FDB-E995-C400-12F37978A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0608073"/>
              </p:ext>
            </p:extLst>
          </p:nvPr>
        </p:nvGraphicFramePr>
        <p:xfrm>
          <a:off x="-61737" y="1322904"/>
          <a:ext cx="5178354" cy="3340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8" name="Google Shape;108;p22">
            <a:extLst>
              <a:ext uri="{FF2B5EF4-FFF2-40B4-BE49-F238E27FC236}">
                <a16:creationId xmlns:a16="http://schemas.microsoft.com/office/drawing/2014/main" id="{24657A1B-CCAC-4F8A-57DD-913445EEE9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2300" y="6610"/>
            <a:ext cx="7041300" cy="70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Motivation</a:t>
            </a:r>
            <a:endParaRPr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5087B-B759-3472-1258-69C8CF36917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29"/>
          <a:stretch/>
        </p:blipFill>
        <p:spPr>
          <a:xfrm>
            <a:off x="5831421" y="1144699"/>
            <a:ext cx="2728379" cy="38040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F2D8345-B920-5E17-C87C-2C4AA4A2AC9C}"/>
              </a:ext>
            </a:extLst>
          </p:cNvPr>
          <p:cNvSpPr txBox="1"/>
          <p:nvPr/>
        </p:nvSpPr>
        <p:spPr>
          <a:xfrm>
            <a:off x="6373000" y="812299"/>
            <a:ext cx="1981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cs typeface="Arial" panose="020B0604020202020204" pitchFamily="34" charset="0"/>
              </a:rPr>
              <a:t>Medical Imaging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8512B-CB89-2F33-5F0B-8B4CDF45A865}"/>
              </a:ext>
            </a:extLst>
          </p:cNvPr>
          <p:cNvSpPr txBox="1"/>
          <p:nvPr/>
        </p:nvSpPr>
        <p:spPr>
          <a:xfrm>
            <a:off x="149999" y="990810"/>
            <a:ext cx="4565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cs typeface="Arial" panose="020B0604020202020204" pitchFamily="34" charset="0"/>
              </a:rPr>
              <a:t>Is it easy to annotate or label the medical images?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1114C1E-24A7-D49F-50BD-75F5A007F46A}"/>
              </a:ext>
            </a:extLst>
          </p:cNvPr>
          <p:cNvSpPr/>
          <p:nvPr/>
        </p:nvSpPr>
        <p:spPr>
          <a:xfrm>
            <a:off x="1955040" y="2474329"/>
            <a:ext cx="1144800" cy="1144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dirty="0"/>
              <a:t>Major Challenges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ED21B-A4B3-F5B6-AC43-ACAA3ED93C2C}"/>
              </a:ext>
            </a:extLst>
          </p:cNvPr>
          <p:cNvSpPr txBox="1"/>
          <p:nvPr/>
        </p:nvSpPr>
        <p:spPr>
          <a:xfrm>
            <a:off x="149998" y="4663366"/>
            <a:ext cx="5204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cs typeface="Arial" panose="020B0604020202020204" pitchFamily="34" charset="0"/>
              </a:rPr>
              <a:t>Can we train a deep networking without needing </a:t>
            </a:r>
            <a:r>
              <a:rPr lang="en-US" sz="1400" b="1" dirty="0">
                <a:cs typeface="Arial" panose="020B0604020202020204" pitchFamily="34" charset="0"/>
              </a:rPr>
              <a:t>tons</a:t>
            </a:r>
            <a:r>
              <a:rPr lang="en-US" sz="1400" dirty="0">
                <a:cs typeface="Arial" panose="020B0604020202020204" pitchFamily="34" charset="0"/>
              </a:rPr>
              <a:t> of labels?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97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305028A-E0EC-4BEF-AABF-6EFC6D014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EFE4E3E-5B31-4541-96A8-D2C8632848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05FCDBA-97F3-4455-AC58-7503D3E4B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8D33F4-5B9B-489F-B113-87807ABAB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DB747CA-F002-404E-8FF1-A2015C90B0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038B99-0C71-4EE4-9B0C-35810CAB41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2918FFF-818B-448B-AD96-3EB6916CE0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FD5D9DF-B42C-4690-9BD6-B5B5B61243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53B9DC-F641-4CCB-B19D-653BC7FA7A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75F0C92-BF1D-42F6-9DE6-B4B588A90B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AD74F126-C668-FF44-0E45-F9034A4F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>
            <a:extLst>
              <a:ext uri="{FF2B5EF4-FFF2-40B4-BE49-F238E27FC236}">
                <a16:creationId xmlns:a16="http://schemas.microsoft.com/office/drawing/2014/main" id="{B6BC43D3-E5CE-648B-6EAF-47C1B65D0DA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Learning Objectives</a:t>
            </a:r>
            <a:endParaRPr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D49BA-85F1-077B-4E86-DB85829F7D3F}"/>
              </a:ext>
            </a:extLst>
          </p:cNvPr>
          <p:cNvSpPr txBox="1"/>
          <p:nvPr/>
        </p:nvSpPr>
        <p:spPr>
          <a:xfrm>
            <a:off x="734784" y="1223822"/>
            <a:ext cx="6628815" cy="3276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effectLst/>
                <a:latin typeface="Helvetica" pitchFamily="2" charset="0"/>
              </a:rPr>
              <a:t>● Weak Supervision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effectLst/>
                <a:latin typeface="Helvetica" pitchFamily="2" charset="0"/>
              </a:rPr>
              <a:t>● Active Learning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effectLst/>
                <a:latin typeface="Helvetica" pitchFamily="2" charset="0"/>
              </a:rPr>
              <a:t>● Active Learning Types: Uncertainty, Density, Diversity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effectLst/>
                <a:latin typeface="Helvetica" pitchFamily="2" charset="0"/>
              </a:rPr>
              <a:t>● Hands-on Practical on Uncertainty Sampling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effectLst/>
                <a:latin typeface="Helvetica" pitchFamily="2" charset="0"/>
              </a:rPr>
              <a:t>● Hands-on Practical on Density &amp; Diversity Sampling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effectLst/>
                <a:latin typeface="Helvetica" pitchFamily="2" charset="0"/>
              </a:rPr>
              <a:t>● Active Learning Strategies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effectLst/>
                <a:latin typeface="Helvetica" pitchFamily="2" charset="0"/>
              </a:rPr>
              <a:t>● </a:t>
            </a:r>
            <a:r>
              <a:rPr lang="en-GB" sz="2000" dirty="0">
                <a:latin typeface="Helvetica" pitchFamily="2" charset="0"/>
              </a:rPr>
              <a:t>Active Learning Tools for Medical Tasks</a:t>
            </a:r>
            <a:endParaRPr lang="en-GB" sz="20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561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4D00A7-BB5D-4A83-D364-24D87680CCE3}"/>
              </a:ext>
            </a:extLst>
          </p:cNvPr>
          <p:cNvSpPr txBox="1"/>
          <p:nvPr/>
        </p:nvSpPr>
        <p:spPr>
          <a:xfrm>
            <a:off x="213360" y="1096152"/>
            <a:ext cx="8717280" cy="2639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0000"/>
                </a:solidFill>
                <a:effectLst/>
                <a:latin typeface="Helvetica" pitchFamily="2" charset="0"/>
              </a:rPr>
              <a:t>Weak Supervision, a branch of ML and DL, addresses the challenges of </a:t>
            </a:r>
            <a:r>
              <a:rPr lang="en-GB" sz="1600" b="1" dirty="0">
                <a:solidFill>
                  <a:srgbClr val="000000"/>
                </a:solidFill>
                <a:effectLst/>
                <a:latin typeface="Helvetica" pitchFamily="2" charset="0"/>
              </a:rPr>
              <a:t>acquiring </a:t>
            </a:r>
            <a:r>
              <a:rPr lang="en-GB" sz="1600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labeled</a:t>
            </a:r>
            <a:r>
              <a:rPr lang="en-GB" sz="1600" b="1" dirty="0">
                <a:solidFill>
                  <a:srgbClr val="000000"/>
                </a:solidFill>
                <a:effectLst/>
                <a:latin typeface="Helvetica" pitchFamily="2" charset="0"/>
              </a:rPr>
              <a:t> data </a:t>
            </a:r>
            <a:r>
              <a:rPr lang="en-GB" sz="1600" dirty="0">
                <a:solidFill>
                  <a:srgbClr val="000000"/>
                </a:solidFill>
                <a:effectLst/>
                <a:latin typeface="Helvetica" pitchFamily="2" charset="0"/>
              </a:rPr>
              <a:t>for </a:t>
            </a:r>
            <a:r>
              <a:rPr lang="en-GB" sz="1600" b="1" dirty="0">
                <a:solidFill>
                  <a:srgbClr val="000000"/>
                </a:solidFill>
                <a:effectLst/>
                <a:latin typeface="Helvetica" pitchFamily="2" charset="0"/>
              </a:rPr>
              <a:t>training</a:t>
            </a:r>
            <a:r>
              <a:rPr lang="en-GB" sz="1600" dirty="0">
                <a:solidFill>
                  <a:srgbClr val="000000"/>
                </a:solidFill>
                <a:effectLst/>
                <a:latin typeface="Helvetica" pitchFamily="2" charset="0"/>
              </a:rPr>
              <a:t> when: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0000"/>
                </a:solidFill>
                <a:effectLst/>
                <a:latin typeface="Helvetica" pitchFamily="2" charset="0"/>
              </a:rPr>
              <a:t>● The existing </a:t>
            </a:r>
            <a:r>
              <a:rPr lang="en-GB" sz="1600" dirty="0" err="1">
                <a:solidFill>
                  <a:srgbClr val="000000"/>
                </a:solidFill>
                <a:effectLst/>
                <a:latin typeface="Helvetica" pitchFamily="2" charset="0"/>
              </a:rPr>
              <a:t>labeled</a:t>
            </a:r>
            <a:r>
              <a:rPr lang="en-GB" sz="1600" dirty="0">
                <a:solidFill>
                  <a:srgbClr val="000000"/>
                </a:solidFill>
                <a:effectLst/>
                <a:latin typeface="Helvetica" pitchFamily="2" charset="0"/>
              </a:rPr>
              <a:t> data is </a:t>
            </a:r>
            <a:r>
              <a:rPr lang="en-GB" sz="1600" b="1" dirty="0">
                <a:solidFill>
                  <a:srgbClr val="000000"/>
                </a:solidFill>
                <a:effectLst/>
                <a:latin typeface="Helvetica" pitchFamily="2" charset="0"/>
              </a:rPr>
              <a:t>insuﬃcient</a:t>
            </a:r>
            <a:r>
              <a:rPr lang="en-GB" sz="1600" dirty="0">
                <a:solidFill>
                  <a:srgbClr val="000000"/>
                </a:solidFill>
                <a:effectLst/>
                <a:latin typeface="Helvetica" pitchFamily="2" charset="0"/>
              </a:rPr>
              <a:t> for achieving good model performance.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0000"/>
                </a:solidFill>
                <a:effectLst/>
                <a:latin typeface="Helvetica" pitchFamily="2" charset="0"/>
              </a:rPr>
              <a:t>● The available </a:t>
            </a:r>
            <a:r>
              <a:rPr lang="en-GB" sz="1600" dirty="0" err="1">
                <a:solidFill>
                  <a:srgbClr val="000000"/>
                </a:solidFill>
                <a:effectLst/>
                <a:latin typeface="Helvetica" pitchFamily="2" charset="0"/>
              </a:rPr>
              <a:t>labeled</a:t>
            </a:r>
            <a:r>
              <a:rPr lang="en-GB" sz="1600" dirty="0">
                <a:solidFill>
                  <a:srgbClr val="000000"/>
                </a:solidFill>
                <a:effectLst/>
                <a:latin typeface="Helvetica" pitchFamily="2" charset="0"/>
              </a:rPr>
              <a:t> data is </a:t>
            </a:r>
            <a:r>
              <a:rPr lang="en-GB" sz="1600" b="1" dirty="0">
                <a:solidFill>
                  <a:srgbClr val="000000"/>
                </a:solidFill>
                <a:effectLst/>
                <a:latin typeface="Helvetica" pitchFamily="2" charset="0"/>
              </a:rPr>
              <a:t>noisy</a:t>
            </a:r>
            <a:r>
              <a:rPr lang="en-GB" sz="1600" dirty="0">
                <a:solidFill>
                  <a:srgbClr val="000000"/>
                </a:solidFill>
                <a:effectLst/>
                <a:latin typeface="Helvetica" pitchFamily="2" charset="0"/>
              </a:rPr>
              <a:t> or originates from an imprecise source.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0000"/>
                </a:solidFill>
                <a:effectLst/>
                <a:latin typeface="Helvetica" pitchFamily="2" charset="0"/>
              </a:rPr>
              <a:t>● There is a </a:t>
            </a:r>
            <a:r>
              <a:rPr lang="en-GB" sz="1600" b="1" dirty="0">
                <a:solidFill>
                  <a:srgbClr val="000000"/>
                </a:solidFill>
                <a:effectLst/>
                <a:latin typeface="Helvetica" pitchFamily="2" charset="0"/>
              </a:rPr>
              <a:t>shortage</a:t>
            </a:r>
            <a:r>
              <a:rPr lang="en-GB" sz="1600" dirty="0">
                <a:solidFill>
                  <a:srgbClr val="000000"/>
                </a:solidFill>
                <a:effectLst/>
                <a:latin typeface="Helvetica" pitchFamily="2" charset="0"/>
              </a:rPr>
              <a:t> of </a:t>
            </a:r>
            <a:r>
              <a:rPr lang="en-GB" sz="1600" b="1" dirty="0">
                <a:solidFill>
                  <a:srgbClr val="000000"/>
                </a:solidFill>
                <a:effectLst/>
                <a:latin typeface="Helvetica" pitchFamily="2" charset="0"/>
              </a:rPr>
              <a:t>domain</a:t>
            </a:r>
            <a:r>
              <a:rPr lang="en-GB" sz="1600" dirty="0">
                <a:solidFill>
                  <a:srgbClr val="000000"/>
                </a:solidFill>
                <a:effectLst/>
                <a:latin typeface="Helvetica" pitchFamily="2" charset="0"/>
              </a:rPr>
              <a:t> experts, or acquiring their expertise is prohibitively costly.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0000"/>
                </a:solidFill>
                <a:effectLst/>
                <a:latin typeface="Helvetica" pitchFamily="2" charset="0"/>
              </a:rPr>
              <a:t>● There is </a:t>
            </a:r>
            <a:r>
              <a:rPr lang="en-GB" sz="1600" b="1" dirty="0">
                <a:solidFill>
                  <a:srgbClr val="000000"/>
                </a:solidFill>
                <a:effectLst/>
                <a:latin typeface="Helvetica" pitchFamily="2" charset="0"/>
              </a:rPr>
              <a:t>limited</a:t>
            </a:r>
            <a:r>
              <a:rPr lang="en-GB" sz="16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effectLst/>
                <a:latin typeface="Helvetica" pitchFamily="2" charset="0"/>
              </a:rPr>
              <a:t>time</a:t>
            </a:r>
            <a:r>
              <a:rPr lang="en-GB" sz="1600" dirty="0">
                <a:solidFill>
                  <a:srgbClr val="000000"/>
                </a:solidFill>
                <a:effectLst/>
                <a:latin typeface="Helvetica" pitchFamily="2" charset="0"/>
              </a:rPr>
              <a:t> for manual annotation.</a:t>
            </a:r>
          </a:p>
        </p:txBody>
      </p:sp>
      <p:sp>
        <p:nvSpPr>
          <p:cNvPr id="7" name="Google Shape;108;p22">
            <a:extLst>
              <a:ext uri="{FF2B5EF4-FFF2-40B4-BE49-F238E27FC236}">
                <a16:creationId xmlns:a16="http://schemas.microsoft.com/office/drawing/2014/main" id="{5CCA9578-80F5-ABFE-CE16-D7C196087E55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Weak Supervision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3AF04313-965A-C25B-BE4C-3C31CA996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New picture">
            <a:extLst>
              <a:ext uri="{FF2B5EF4-FFF2-40B4-BE49-F238E27FC236}">
                <a16:creationId xmlns:a16="http://schemas.microsoft.com/office/drawing/2014/main" id="{1B421AD8-AEA3-9595-E88F-C67C110DFE8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86618" y="761879"/>
            <a:ext cx="7578262" cy="4375011"/>
          </a:xfrm>
          <a:prstGeom prst="rect">
            <a:avLst/>
          </a:prstGeom>
        </p:spPr>
      </p:pic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FB133DF4-8E49-B66A-F9B2-2D2B3C9C0047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Weak Supervision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6A3AB-3546-2492-866D-BD94363068C6}"/>
              </a:ext>
            </a:extLst>
          </p:cNvPr>
          <p:cNvSpPr txBox="1"/>
          <p:nvPr/>
        </p:nvSpPr>
        <p:spPr>
          <a:xfrm>
            <a:off x="135507" y="761879"/>
            <a:ext cx="2949662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The most common situation where a 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small subset 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of training data is 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labelled 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while the 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other is not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54C253-518D-F6DC-90BA-11A67C7EE135}"/>
              </a:ext>
            </a:extLst>
          </p:cNvPr>
          <p:cNvSpPr txBox="1"/>
          <p:nvPr/>
        </p:nvSpPr>
        <p:spPr>
          <a:xfrm>
            <a:off x="135507" y="4357396"/>
            <a:ext cx="3283186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A situation where the 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labels 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are 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there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but 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not providing 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the 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exact information 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the 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problem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needs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522ADE-D30D-1E33-B7EA-17DFB462D720}"/>
              </a:ext>
            </a:extLst>
          </p:cNvPr>
          <p:cNvSpPr txBox="1"/>
          <p:nvPr/>
        </p:nvSpPr>
        <p:spPr>
          <a:xfrm>
            <a:off x="6832600" y="1405387"/>
            <a:ext cx="2120900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A situation where the labels contain 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errors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as is often the case with 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crowdsourcing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CF69032-32A9-1D22-37E2-B7284610C95F}"/>
              </a:ext>
            </a:extLst>
          </p:cNvPr>
          <p:cNvSpPr txBox="1">
            <a:spLocks/>
          </p:cNvSpPr>
          <p:nvPr/>
        </p:nvSpPr>
        <p:spPr>
          <a:xfrm>
            <a:off x="6609220" y="4804860"/>
            <a:ext cx="2637898" cy="33864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180000" tIns="0" rIns="1800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strike="noStrike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742950" marR="0" lvl="1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strike="noStrike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143000" marR="0" lvl="2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strike="noStrike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600200" marR="0" lvl="3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strike="noStrike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057400" marR="0" lvl="4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strike="noStrike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itchFamily="34" charset="0"/>
              <a:buChar char="•"/>
              <a:defRPr lang="en-US" altLang="en-US"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itchFamily="34" charset="0"/>
              <a:buChar char="•"/>
              <a:defRPr lang="en-US" altLang="en-US"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itchFamily="34" charset="0"/>
              <a:buChar char="•"/>
              <a:defRPr lang="en-US" altLang="en-US"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itchFamily="34" charset="0"/>
              <a:buChar char="•"/>
              <a:defRPr lang="en-US" altLang="en-US"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sz="800" i="1" dirty="0">
                <a:solidFill>
                  <a:srgbClr val="333333"/>
                </a:solidFill>
              </a:rPr>
              <a:t>Natl Sci Rev</a:t>
            </a:r>
            <a:r>
              <a:rPr lang="en-US" sz="800" dirty="0">
                <a:solidFill>
                  <a:srgbClr val="333333"/>
                </a:solidFill>
              </a:rPr>
              <a:t>, Volume 5, Issue 1, January 2018, Pages 44–53, </a:t>
            </a:r>
            <a:r>
              <a:rPr lang="en-US" sz="800" dirty="0">
                <a:solidFill>
                  <a:srgbClr val="333333"/>
                </a:solidFill>
                <a:hlinkClick r:id="rId4"/>
              </a:rPr>
              <a:t>https://doi.org/10.1093/nsr/nwx106</a:t>
            </a:r>
            <a:endParaRPr lang="en-US" sz="8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10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979AD2D7-0951-34EA-F79B-D2B88B03D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6715215C-8BDB-710E-2915-0183D5AEE629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Weak Supervision Types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E33D94-29C1-2F08-77C1-61813FF8DE7D}"/>
              </a:ext>
            </a:extLst>
          </p:cNvPr>
          <p:cNvSpPr>
            <a:spLocks noChangeAspect="1"/>
          </p:cNvSpPr>
          <p:nvPr/>
        </p:nvSpPr>
        <p:spPr>
          <a:xfrm>
            <a:off x="1387863" y="1059750"/>
            <a:ext cx="1512000" cy="151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dirty="0"/>
              <a:t>Incomplete Supervision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25DBC4-E8A7-8BED-2C25-1F34FF4F9F5E}"/>
              </a:ext>
            </a:extLst>
          </p:cNvPr>
          <p:cNvSpPr>
            <a:spLocks noChangeAspect="1"/>
          </p:cNvSpPr>
          <p:nvPr/>
        </p:nvSpPr>
        <p:spPr>
          <a:xfrm>
            <a:off x="4572000" y="1059750"/>
            <a:ext cx="1512000" cy="1512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dirty="0"/>
              <a:t>Inexact</a:t>
            </a:r>
          </a:p>
          <a:p>
            <a:pPr algn="ctr"/>
            <a:r>
              <a:rPr lang="en-GB" sz="1600" dirty="0"/>
              <a:t>Supervision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A58158-CC83-812A-D475-F593A3ACFFB0}"/>
              </a:ext>
            </a:extLst>
          </p:cNvPr>
          <p:cNvSpPr>
            <a:spLocks noChangeAspect="1"/>
          </p:cNvSpPr>
          <p:nvPr/>
        </p:nvSpPr>
        <p:spPr>
          <a:xfrm>
            <a:off x="7064482" y="1059750"/>
            <a:ext cx="1512000" cy="151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dirty="0"/>
              <a:t>Inaccurate</a:t>
            </a:r>
          </a:p>
          <a:p>
            <a:pPr algn="ctr"/>
            <a:r>
              <a:rPr lang="en-GB" sz="1600" dirty="0"/>
              <a:t>Supervision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5EC5CB4-9F7A-F93C-28E5-686D3E935C23}"/>
              </a:ext>
            </a:extLst>
          </p:cNvPr>
          <p:cNvSpPr>
            <a:spLocks noChangeAspect="1"/>
          </p:cNvSpPr>
          <p:nvPr/>
        </p:nvSpPr>
        <p:spPr>
          <a:xfrm>
            <a:off x="517672" y="3433793"/>
            <a:ext cx="1368000" cy="1368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Semi-Supervised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Learning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00597F-3E57-47A3-5367-970144C7FEB6}"/>
              </a:ext>
            </a:extLst>
          </p:cNvPr>
          <p:cNvSpPr>
            <a:spLocks noChangeAspect="1"/>
          </p:cNvSpPr>
          <p:nvPr/>
        </p:nvSpPr>
        <p:spPr>
          <a:xfrm>
            <a:off x="2477013" y="3433793"/>
            <a:ext cx="1368000" cy="1368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Active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Learning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30D550-4D57-A23D-3962-4000032ABC06}"/>
              </a:ext>
            </a:extLst>
          </p:cNvPr>
          <p:cNvCxnSpPr>
            <a:cxnSpLocks/>
            <a:stCxn id="8" idx="4"/>
            <a:endCxn id="2" idx="0"/>
          </p:cNvCxnSpPr>
          <p:nvPr/>
        </p:nvCxnSpPr>
        <p:spPr>
          <a:xfrm flipH="1">
            <a:off x="1201672" y="2571750"/>
            <a:ext cx="942191" cy="862043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7FCAB9-F52C-EAC0-2C78-9D8764F30F73}"/>
              </a:ext>
            </a:extLst>
          </p:cNvPr>
          <p:cNvCxnSpPr>
            <a:cxnSpLocks/>
            <a:stCxn id="8" idx="4"/>
            <a:endCxn id="3" idx="0"/>
          </p:cNvCxnSpPr>
          <p:nvPr/>
        </p:nvCxnSpPr>
        <p:spPr>
          <a:xfrm>
            <a:off x="2143863" y="2571750"/>
            <a:ext cx="1017150" cy="862043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629A7A0-220D-FA7C-356D-9C2994FACC93}"/>
              </a:ext>
            </a:extLst>
          </p:cNvPr>
          <p:cNvGrpSpPr/>
          <p:nvPr/>
        </p:nvGrpSpPr>
        <p:grpSpPr>
          <a:xfrm>
            <a:off x="4662000" y="2571750"/>
            <a:ext cx="1368000" cy="2230043"/>
            <a:chOff x="4662000" y="2571750"/>
            <a:chExt cx="1368000" cy="22300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B68250E-2F59-0D73-3797-C8EB182E3F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62000" y="3433793"/>
              <a:ext cx="1368000" cy="1368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Multi-Instance</a:t>
              </a:r>
            </a:p>
            <a:p>
              <a:pPr algn="ctr"/>
              <a:r>
                <a:rPr lang="en-GB" dirty="0">
                  <a:solidFill>
                    <a:schemeClr val="tx1"/>
                  </a:solidFill>
                </a:rPr>
                <a:t>Learning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205901D-B97C-CD8F-CABC-4B9CDD4BA9E6}"/>
                </a:ext>
              </a:extLst>
            </p:cNvPr>
            <p:cNvCxnSpPr>
              <a:cxnSpLocks/>
              <a:stCxn id="9" idx="4"/>
              <a:endCxn id="6" idx="0"/>
            </p:cNvCxnSpPr>
            <p:nvPr/>
          </p:nvCxnSpPr>
          <p:spPr>
            <a:xfrm>
              <a:off x="5328000" y="2571750"/>
              <a:ext cx="18000" cy="86204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DC94E3-F62D-A6EB-C3FC-9D5DCD104F44}"/>
              </a:ext>
            </a:extLst>
          </p:cNvPr>
          <p:cNvGrpSpPr/>
          <p:nvPr/>
        </p:nvGrpSpPr>
        <p:grpSpPr>
          <a:xfrm>
            <a:off x="7154482" y="2571750"/>
            <a:ext cx="1368000" cy="2230043"/>
            <a:chOff x="7154482" y="2571750"/>
            <a:chExt cx="1368000" cy="223004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EB688F3-DC06-D37B-6469-48EF6E7BBD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4482" y="3433793"/>
              <a:ext cx="1368000" cy="1368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Data Engineering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154AB3E-BAF4-E16E-2E51-ACCEFACA43D0}"/>
                </a:ext>
              </a:extLst>
            </p:cNvPr>
            <p:cNvCxnSpPr>
              <a:cxnSpLocks/>
              <a:stCxn id="10" idx="4"/>
              <a:endCxn id="13" idx="0"/>
            </p:cNvCxnSpPr>
            <p:nvPr/>
          </p:nvCxnSpPr>
          <p:spPr>
            <a:xfrm>
              <a:off x="7820482" y="2571750"/>
              <a:ext cx="18000" cy="86204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52A8AEB0-E789-0027-5635-DD8F0D415B47}"/>
              </a:ext>
            </a:extLst>
          </p:cNvPr>
          <p:cNvSpPr txBox="1"/>
          <p:nvPr/>
        </p:nvSpPr>
        <p:spPr>
          <a:xfrm>
            <a:off x="2541208" y="2571750"/>
            <a:ext cx="1262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with human intervention</a:t>
            </a:r>
            <a:endParaRPr 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531A7C-6419-4209-3558-5C985B16FB06}"/>
              </a:ext>
            </a:extLst>
          </p:cNvPr>
          <p:cNvSpPr txBox="1"/>
          <p:nvPr/>
        </p:nvSpPr>
        <p:spPr>
          <a:xfrm>
            <a:off x="510415" y="2571750"/>
            <a:ext cx="1262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w/o human intervention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50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6E019C06-F70F-9F02-E035-B1FF4350E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2">
            <a:extLst>
              <a:ext uri="{FF2B5EF4-FFF2-40B4-BE49-F238E27FC236}">
                <a16:creationId xmlns:a16="http://schemas.microsoft.com/office/drawing/2014/main" id="{7795AC88-D636-909F-9FCE-493DAD1A561A}"/>
              </a:ext>
            </a:extLst>
          </p:cNvPr>
          <p:cNvSpPr txBox="1">
            <a:spLocks/>
          </p:cNvSpPr>
          <p:nvPr/>
        </p:nvSpPr>
        <p:spPr>
          <a:xfrm>
            <a:off x="322300" y="6610"/>
            <a:ext cx="7041300" cy="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2800" dirty="0"/>
              <a:t>Incomplete Supervision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EFBED11-EFCE-723F-1669-6500B027B71D}"/>
              </a:ext>
            </a:extLst>
          </p:cNvPr>
          <p:cNvGrpSpPr/>
          <p:nvPr/>
        </p:nvGrpSpPr>
        <p:grpSpPr>
          <a:xfrm>
            <a:off x="91440" y="742325"/>
            <a:ext cx="7157860" cy="4401175"/>
            <a:chOff x="106680" y="735715"/>
            <a:chExt cx="7157860" cy="4401175"/>
          </a:xfrm>
        </p:grpSpPr>
        <p:pic>
          <p:nvPicPr>
            <p:cNvPr id="2" name="New picture">
              <a:extLst>
                <a:ext uri="{FF2B5EF4-FFF2-40B4-BE49-F238E27FC236}">
                  <a16:creationId xmlns:a16="http://schemas.microsoft.com/office/drawing/2014/main" id="{3BD2A6CB-AF48-995C-297F-B56D0F63169A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06680" y="735715"/>
              <a:ext cx="7157860" cy="4401175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4292922-CF19-286C-E6E3-265FC40B39F6}"/>
                </a:ext>
              </a:extLst>
            </p:cNvPr>
            <p:cNvSpPr txBox="1"/>
            <p:nvPr/>
          </p:nvSpPr>
          <p:spPr>
            <a:xfrm>
              <a:off x="6144400" y="3254301"/>
              <a:ext cx="112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(unseen)</a:t>
              </a:r>
            </a:p>
          </p:txBody>
        </p:sp>
      </p:grp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EEC9181-3344-C9C5-23E0-C7B20FF4DB9D}"/>
              </a:ext>
            </a:extLst>
          </p:cNvPr>
          <p:cNvSpPr txBox="1">
            <a:spLocks/>
          </p:cNvSpPr>
          <p:nvPr/>
        </p:nvSpPr>
        <p:spPr>
          <a:xfrm>
            <a:off x="7249300" y="4713420"/>
            <a:ext cx="1955660" cy="33864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180000" tIns="0" rIns="1800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strike="noStrike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742950" marR="0" lvl="1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strike="noStrike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143000" marR="0" lvl="2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strike="noStrike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600200" marR="0" lvl="3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strike="noStrike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057400" marR="0" lvl="4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strike="noStrike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itchFamily="34" charset="0"/>
              <a:buChar char="•"/>
              <a:defRPr lang="en-US" altLang="en-US"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itchFamily="34" charset="0"/>
              <a:buChar char="•"/>
              <a:defRPr lang="en-US" altLang="en-US"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itchFamily="34" charset="0"/>
              <a:buChar char="•"/>
              <a:defRPr lang="en-US" altLang="en-US"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itchFamily="34" charset="0"/>
              <a:buChar char="•"/>
              <a:defRPr lang="en-US" altLang="en-US"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sz="800" i="1" dirty="0">
                <a:solidFill>
                  <a:srgbClr val="333333"/>
                </a:solidFill>
              </a:rPr>
              <a:t>Natl Sci Rev</a:t>
            </a:r>
            <a:r>
              <a:rPr lang="en-US" sz="800" dirty="0">
                <a:solidFill>
                  <a:srgbClr val="333333"/>
                </a:solidFill>
              </a:rPr>
              <a:t>, Volume 5, Issue 1, January 2018, Pages 44–53, </a:t>
            </a:r>
            <a:r>
              <a:rPr lang="en-US" sz="800" dirty="0">
                <a:solidFill>
                  <a:srgbClr val="333333"/>
                </a:solidFill>
                <a:hlinkClick r:id="rId4"/>
              </a:rPr>
              <a:t>https://doi.org/10.1093/nsr/nwx106</a:t>
            </a:r>
            <a:endParaRPr lang="en-US" sz="8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19103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Custom Design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3868</TotalTime>
  <Words>1312</Words>
  <Application>Microsoft Office PowerPoint</Application>
  <PresentationFormat>全屏显示(16:9)</PresentationFormat>
  <Paragraphs>310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Georgia</vt:lpstr>
      <vt:lpstr>Cambria Math</vt:lpstr>
      <vt:lpstr>Calibri</vt:lpstr>
      <vt:lpstr>Arial</vt:lpstr>
      <vt:lpstr>Helvetica</vt:lpstr>
      <vt:lpstr>Simple Light</vt:lpstr>
      <vt:lpstr>4_Custom Design</vt:lpstr>
      <vt:lpstr>Weak Supervision and Active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Xuyang Zhang</cp:lastModifiedBy>
  <cp:revision>65</cp:revision>
  <dcterms:modified xsi:type="dcterms:W3CDTF">2026-01-20T14:44:13Z</dcterms:modified>
</cp:coreProperties>
</file>